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10693400" cy="7556500"/>
  <p:notesSz cx="6808788" cy="9940925"/>
  <p:embeddedFontLst>
    <p:embeddedFont>
      <p:font typeface="Arimo Bold" panose="020B0604020202020204" charset="0"/>
      <p:regular r:id="rId4"/>
    </p:embeddedFont>
    <p:embeddedFont>
      <p:font typeface="Agrandir" panose="020B0604020202020204" charset="0"/>
      <p:regular r:id="rId5"/>
    </p:embeddedFon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Agrandir Bold" panose="020B0604020202020204" charset="0"/>
      <p:regular r:id="rId10"/>
    </p:embeddedFont>
    <p:embeddedFont>
      <p:font typeface="Oswald Bold" panose="020B0604020202020204" charset="-52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186" autoAdjust="0"/>
  </p:normalViewPr>
  <p:slideViewPr>
    <p:cSldViewPr>
      <p:cViewPr varScale="1">
        <p:scale>
          <a:sx n="85" d="100"/>
          <a:sy n="85" d="100"/>
        </p:scale>
        <p:origin x="10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715412" y="182003"/>
            <a:ext cx="3261176" cy="6942295"/>
            <a:chOff x="0" y="0"/>
            <a:chExt cx="1168732" cy="246811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68732" cy="2468112"/>
            </a:xfrm>
            <a:custGeom>
              <a:avLst/>
              <a:gdLst/>
              <a:ahLst/>
              <a:cxnLst/>
              <a:rect l="l" t="t" r="r" b="b"/>
              <a:pathLst>
                <a:path w="1168732" h="2468112">
                  <a:moveTo>
                    <a:pt x="0" y="0"/>
                  </a:moveTo>
                  <a:lnTo>
                    <a:pt x="1168732" y="0"/>
                  </a:lnTo>
                  <a:lnTo>
                    <a:pt x="1168732" y="2468112"/>
                  </a:lnTo>
                  <a:lnTo>
                    <a:pt x="0" y="2468112"/>
                  </a:lnTo>
                  <a:close/>
                </a:path>
              </a:pathLst>
            </a:custGeom>
            <a:solidFill>
              <a:srgbClr val="004F9F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1168732" cy="2496687"/>
            </a:xfrm>
            <a:prstGeom prst="rect">
              <a:avLst/>
            </a:prstGeom>
          </p:spPr>
          <p:txBody>
            <a:bodyPr lIns="49412" tIns="49412" rIns="49412" bIns="49412" rtlCol="0" anchor="ctr"/>
            <a:lstStyle/>
            <a:p>
              <a:pPr algn="ctr">
                <a:lnSpc>
                  <a:spcPts val="2042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5879619" y="6795173"/>
            <a:ext cx="1414071" cy="1443018"/>
            <a:chOff x="0" y="0"/>
            <a:chExt cx="812800" cy="82943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29438"/>
            </a:xfrm>
            <a:custGeom>
              <a:avLst/>
              <a:gdLst/>
              <a:ahLst/>
              <a:cxnLst/>
              <a:rect l="l" t="t" r="r" b="b"/>
              <a:pathLst>
                <a:path w="812800" h="829438">
                  <a:moveTo>
                    <a:pt x="406400" y="0"/>
                  </a:moveTo>
                  <a:cubicBezTo>
                    <a:pt x="181951" y="0"/>
                    <a:pt x="0" y="185676"/>
                    <a:pt x="0" y="414719"/>
                  </a:cubicBezTo>
                  <a:cubicBezTo>
                    <a:pt x="0" y="643762"/>
                    <a:pt x="181951" y="829438"/>
                    <a:pt x="406400" y="829438"/>
                  </a:cubicBezTo>
                  <a:cubicBezTo>
                    <a:pt x="630849" y="829438"/>
                    <a:pt x="812800" y="643762"/>
                    <a:pt x="812800" y="414719"/>
                  </a:cubicBezTo>
                  <a:cubicBezTo>
                    <a:pt x="812800" y="185676"/>
                    <a:pt x="630849" y="0"/>
                    <a:pt x="406400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sp>
        <p:sp>
          <p:nvSpPr>
            <p:cNvPr id="7" name="TextBox 7"/>
            <p:cNvSpPr txBox="1"/>
            <p:nvPr/>
          </p:nvSpPr>
          <p:spPr>
            <a:xfrm>
              <a:off x="76200" y="39660"/>
              <a:ext cx="660400" cy="712019"/>
            </a:xfrm>
            <a:prstGeom prst="rect">
              <a:avLst/>
            </a:prstGeom>
          </p:spPr>
          <p:txBody>
            <a:bodyPr lIns="49412" tIns="49412" rIns="49412" bIns="49412" rtlCol="0" anchor="ctr"/>
            <a:lstStyle/>
            <a:p>
              <a:pPr algn="ctr">
                <a:lnSpc>
                  <a:spcPts val="1514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6423096" y="-513325"/>
            <a:ext cx="1106984" cy="1129645"/>
            <a:chOff x="0" y="0"/>
            <a:chExt cx="812800" cy="829438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29438"/>
            </a:xfrm>
            <a:custGeom>
              <a:avLst/>
              <a:gdLst/>
              <a:ahLst/>
              <a:cxnLst/>
              <a:rect l="l" t="t" r="r" b="b"/>
              <a:pathLst>
                <a:path w="812800" h="829438">
                  <a:moveTo>
                    <a:pt x="406400" y="0"/>
                  </a:moveTo>
                  <a:cubicBezTo>
                    <a:pt x="181951" y="0"/>
                    <a:pt x="0" y="185676"/>
                    <a:pt x="0" y="414719"/>
                  </a:cubicBezTo>
                  <a:cubicBezTo>
                    <a:pt x="0" y="643762"/>
                    <a:pt x="181951" y="829438"/>
                    <a:pt x="406400" y="829438"/>
                  </a:cubicBezTo>
                  <a:cubicBezTo>
                    <a:pt x="630849" y="829438"/>
                    <a:pt x="812800" y="643762"/>
                    <a:pt x="812800" y="414719"/>
                  </a:cubicBezTo>
                  <a:cubicBezTo>
                    <a:pt x="812800" y="185676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5BB4AC"/>
              </a:solidFill>
              <a:prstDash val="solid"/>
              <a:miter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76200" y="39660"/>
              <a:ext cx="660400" cy="712019"/>
            </a:xfrm>
            <a:prstGeom prst="rect">
              <a:avLst/>
            </a:prstGeom>
          </p:spPr>
          <p:txBody>
            <a:bodyPr lIns="49412" tIns="49412" rIns="49412" bIns="49412" rtlCol="0" anchor="ctr"/>
            <a:lstStyle/>
            <a:p>
              <a:pPr algn="ctr">
                <a:lnSpc>
                  <a:spcPts val="1514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8811192" y="212610"/>
            <a:ext cx="527878" cy="484017"/>
          </a:xfrm>
          <a:custGeom>
            <a:avLst/>
            <a:gdLst/>
            <a:ahLst/>
            <a:cxnLst/>
            <a:rect l="l" t="t" r="r" b="b"/>
            <a:pathLst>
              <a:path w="527878" h="484017">
                <a:moveTo>
                  <a:pt x="0" y="0"/>
                </a:moveTo>
                <a:lnTo>
                  <a:pt x="527877" y="0"/>
                </a:lnTo>
                <a:lnTo>
                  <a:pt x="527877" y="484017"/>
                </a:lnTo>
                <a:lnTo>
                  <a:pt x="0" y="48401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766"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5561112" y="7162398"/>
            <a:ext cx="637013" cy="661932"/>
            <a:chOff x="0" y="0"/>
            <a:chExt cx="691348" cy="718392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691348" cy="718392"/>
            </a:xfrm>
            <a:custGeom>
              <a:avLst/>
              <a:gdLst/>
              <a:ahLst/>
              <a:cxnLst/>
              <a:rect l="l" t="t" r="r" b="b"/>
              <a:pathLst>
                <a:path w="691348" h="718392">
                  <a:moveTo>
                    <a:pt x="345674" y="0"/>
                  </a:moveTo>
                  <a:cubicBezTo>
                    <a:pt x="154763" y="0"/>
                    <a:pt x="0" y="160818"/>
                    <a:pt x="0" y="359196"/>
                  </a:cubicBezTo>
                  <a:cubicBezTo>
                    <a:pt x="0" y="557575"/>
                    <a:pt x="154763" y="718392"/>
                    <a:pt x="345674" y="718392"/>
                  </a:cubicBezTo>
                  <a:cubicBezTo>
                    <a:pt x="536584" y="718392"/>
                    <a:pt x="691348" y="557575"/>
                    <a:pt x="691348" y="359196"/>
                  </a:cubicBezTo>
                  <a:cubicBezTo>
                    <a:pt x="691348" y="160818"/>
                    <a:pt x="536584" y="0"/>
                    <a:pt x="345674" y="0"/>
                  </a:cubicBezTo>
                  <a:close/>
                </a:path>
              </a:pathLst>
            </a:custGeom>
            <a:solidFill>
              <a:srgbClr val="FFFFFF"/>
            </a:solidFill>
            <a:ln w="38100" cap="sq">
              <a:solidFill>
                <a:srgbClr val="4AD8CE"/>
              </a:solidFill>
              <a:prstDash val="solid"/>
              <a:miter/>
            </a:ln>
          </p:spPr>
        </p:sp>
        <p:sp>
          <p:nvSpPr>
            <p:cNvPr id="15" name="TextBox 15"/>
            <p:cNvSpPr txBox="1"/>
            <p:nvPr/>
          </p:nvSpPr>
          <p:spPr>
            <a:xfrm>
              <a:off x="64814" y="29249"/>
              <a:ext cx="561720" cy="621794"/>
            </a:xfrm>
            <a:prstGeom prst="rect">
              <a:avLst/>
            </a:prstGeom>
          </p:spPr>
          <p:txBody>
            <a:bodyPr lIns="49412" tIns="49412" rIns="49412" bIns="49412" rtlCol="0" anchor="ctr"/>
            <a:lstStyle/>
            <a:p>
              <a:pPr algn="ctr">
                <a:lnSpc>
                  <a:spcPts val="1514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-16144" y="7358374"/>
            <a:ext cx="10721975" cy="747905"/>
          </a:xfrm>
          <a:custGeom>
            <a:avLst/>
            <a:gdLst/>
            <a:ahLst/>
            <a:cxnLst/>
            <a:rect l="l" t="t" r="r" b="b"/>
            <a:pathLst>
              <a:path w="10926232" h="747905">
                <a:moveTo>
                  <a:pt x="0" y="0"/>
                </a:moveTo>
                <a:lnTo>
                  <a:pt x="10926232" y="0"/>
                </a:lnTo>
                <a:lnTo>
                  <a:pt x="10926232" y="747905"/>
                </a:lnTo>
                <a:lnTo>
                  <a:pt x="0" y="74790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85520" b="-619315"/>
            </a:stretch>
          </a:blipFill>
        </p:spPr>
      </p:sp>
      <p:grpSp>
        <p:nvGrpSpPr>
          <p:cNvPr id="17" name="Group 17"/>
          <p:cNvGrpSpPr/>
          <p:nvPr/>
        </p:nvGrpSpPr>
        <p:grpSpPr>
          <a:xfrm>
            <a:off x="10116845" y="2066773"/>
            <a:ext cx="890560" cy="908790"/>
            <a:chOff x="0" y="0"/>
            <a:chExt cx="812800" cy="829438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29438"/>
            </a:xfrm>
            <a:custGeom>
              <a:avLst/>
              <a:gdLst/>
              <a:ahLst/>
              <a:cxnLst/>
              <a:rect l="l" t="t" r="r" b="b"/>
              <a:pathLst>
                <a:path w="812800" h="829438">
                  <a:moveTo>
                    <a:pt x="406400" y="0"/>
                  </a:moveTo>
                  <a:cubicBezTo>
                    <a:pt x="181951" y="0"/>
                    <a:pt x="0" y="185676"/>
                    <a:pt x="0" y="414719"/>
                  </a:cubicBezTo>
                  <a:cubicBezTo>
                    <a:pt x="0" y="643762"/>
                    <a:pt x="181951" y="829438"/>
                    <a:pt x="406400" y="829438"/>
                  </a:cubicBezTo>
                  <a:cubicBezTo>
                    <a:pt x="630849" y="829438"/>
                    <a:pt x="812800" y="643762"/>
                    <a:pt x="812800" y="414719"/>
                  </a:cubicBezTo>
                  <a:cubicBezTo>
                    <a:pt x="812800" y="185676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5BB4AC"/>
              </a:solidFill>
              <a:prstDash val="solid"/>
              <a:miter/>
            </a:ln>
          </p:spPr>
        </p:sp>
        <p:sp>
          <p:nvSpPr>
            <p:cNvPr id="19" name="TextBox 19"/>
            <p:cNvSpPr txBox="1"/>
            <p:nvPr/>
          </p:nvSpPr>
          <p:spPr>
            <a:xfrm>
              <a:off x="76200" y="39660"/>
              <a:ext cx="660400" cy="712019"/>
            </a:xfrm>
            <a:prstGeom prst="rect">
              <a:avLst/>
            </a:prstGeom>
          </p:spPr>
          <p:txBody>
            <a:bodyPr lIns="49412" tIns="49412" rIns="49412" bIns="49412" rtlCol="0" anchor="ctr"/>
            <a:lstStyle/>
            <a:p>
              <a:pPr algn="ctr">
                <a:lnSpc>
                  <a:spcPts val="1514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4567586" y="3002926"/>
            <a:ext cx="1546183" cy="1563743"/>
            <a:chOff x="0" y="0"/>
            <a:chExt cx="1257668" cy="1251059"/>
          </a:xfrm>
        </p:grpSpPr>
        <p:sp>
          <p:nvSpPr>
            <p:cNvPr id="21" name="Freeform 21" descr="http://qrcoder.ru/code/?http%3A%2F%2Fminfin.gov.ru%2Fru%2Fperfomance%2Fpds&amp;4&amp;0"/>
            <p:cNvSpPr/>
            <p:nvPr/>
          </p:nvSpPr>
          <p:spPr>
            <a:xfrm>
              <a:off x="0" y="0"/>
              <a:ext cx="1257681" cy="1251077"/>
            </a:xfrm>
            <a:custGeom>
              <a:avLst/>
              <a:gdLst/>
              <a:ahLst/>
              <a:cxnLst/>
              <a:rect l="l" t="t" r="r" b="b"/>
              <a:pathLst>
                <a:path w="1257681" h="1251077">
                  <a:moveTo>
                    <a:pt x="0" y="0"/>
                  </a:moveTo>
                  <a:lnTo>
                    <a:pt x="1257681" y="0"/>
                  </a:lnTo>
                  <a:lnTo>
                    <a:pt x="1257681" y="1251077"/>
                  </a:lnTo>
                  <a:lnTo>
                    <a:pt x="0" y="125107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r="1" b="-526"/>
              </a:stretch>
            </a:blipFill>
          </p:spPr>
        </p:sp>
      </p:grpSp>
      <p:sp>
        <p:nvSpPr>
          <p:cNvPr id="22" name="Freeform 22"/>
          <p:cNvSpPr/>
          <p:nvPr/>
        </p:nvSpPr>
        <p:spPr>
          <a:xfrm>
            <a:off x="4578275" y="978548"/>
            <a:ext cx="1524806" cy="1512409"/>
          </a:xfrm>
          <a:custGeom>
            <a:avLst/>
            <a:gdLst/>
            <a:ahLst/>
            <a:cxnLst/>
            <a:rect l="l" t="t" r="r" b="b"/>
            <a:pathLst>
              <a:path w="1329824" h="1329824">
                <a:moveTo>
                  <a:pt x="0" y="0"/>
                </a:moveTo>
                <a:lnTo>
                  <a:pt x="1329824" y="0"/>
                </a:lnTo>
                <a:lnTo>
                  <a:pt x="1329824" y="1329824"/>
                </a:lnTo>
                <a:lnTo>
                  <a:pt x="0" y="13298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23" name="Freeform 23"/>
          <p:cNvSpPr/>
          <p:nvPr/>
        </p:nvSpPr>
        <p:spPr>
          <a:xfrm>
            <a:off x="4578275" y="5223882"/>
            <a:ext cx="1584823" cy="1533191"/>
          </a:xfrm>
          <a:custGeom>
            <a:avLst/>
            <a:gdLst/>
            <a:ahLst/>
            <a:cxnLst/>
            <a:rect l="l" t="t" r="r" b="b"/>
            <a:pathLst>
              <a:path w="1372215" h="1372215">
                <a:moveTo>
                  <a:pt x="0" y="0"/>
                </a:moveTo>
                <a:lnTo>
                  <a:pt x="1372214" y="0"/>
                </a:lnTo>
                <a:lnTo>
                  <a:pt x="1372214" y="1372214"/>
                </a:lnTo>
                <a:lnTo>
                  <a:pt x="0" y="137221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grpSp>
        <p:nvGrpSpPr>
          <p:cNvPr id="24" name="Group 24"/>
          <p:cNvGrpSpPr/>
          <p:nvPr/>
        </p:nvGrpSpPr>
        <p:grpSpPr>
          <a:xfrm>
            <a:off x="143316" y="1335299"/>
            <a:ext cx="3284780" cy="348175"/>
            <a:chOff x="0" y="0"/>
            <a:chExt cx="1177191" cy="124778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1177191" cy="124778"/>
            </a:xfrm>
            <a:custGeom>
              <a:avLst/>
              <a:gdLst/>
              <a:ahLst/>
              <a:cxnLst/>
              <a:rect l="l" t="t" r="r" b="b"/>
              <a:pathLst>
                <a:path w="1177191" h="124778">
                  <a:moveTo>
                    <a:pt x="62389" y="0"/>
                  </a:moveTo>
                  <a:lnTo>
                    <a:pt x="1114802" y="0"/>
                  </a:lnTo>
                  <a:cubicBezTo>
                    <a:pt x="1131349" y="0"/>
                    <a:pt x="1147218" y="6573"/>
                    <a:pt x="1158918" y="18273"/>
                  </a:cubicBezTo>
                  <a:cubicBezTo>
                    <a:pt x="1170618" y="29973"/>
                    <a:pt x="1177191" y="45842"/>
                    <a:pt x="1177191" y="62389"/>
                  </a:cubicBezTo>
                  <a:lnTo>
                    <a:pt x="1177191" y="62389"/>
                  </a:lnTo>
                  <a:cubicBezTo>
                    <a:pt x="1177191" y="78936"/>
                    <a:pt x="1170618" y="94804"/>
                    <a:pt x="1158918" y="106505"/>
                  </a:cubicBezTo>
                  <a:cubicBezTo>
                    <a:pt x="1147218" y="118205"/>
                    <a:pt x="1131349" y="124778"/>
                    <a:pt x="1114802" y="124778"/>
                  </a:cubicBezTo>
                  <a:lnTo>
                    <a:pt x="62389" y="124778"/>
                  </a:lnTo>
                  <a:cubicBezTo>
                    <a:pt x="45842" y="124778"/>
                    <a:pt x="29973" y="118205"/>
                    <a:pt x="18273" y="106505"/>
                  </a:cubicBezTo>
                  <a:cubicBezTo>
                    <a:pt x="6573" y="94804"/>
                    <a:pt x="0" y="78936"/>
                    <a:pt x="0" y="62389"/>
                  </a:cubicBezTo>
                  <a:lnTo>
                    <a:pt x="0" y="62389"/>
                  </a:lnTo>
                  <a:cubicBezTo>
                    <a:pt x="0" y="45842"/>
                    <a:pt x="6573" y="29973"/>
                    <a:pt x="18273" y="18273"/>
                  </a:cubicBezTo>
                  <a:cubicBezTo>
                    <a:pt x="29973" y="6573"/>
                    <a:pt x="45842" y="0"/>
                    <a:pt x="62389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26" name="TextBox 26"/>
            <p:cNvSpPr txBox="1"/>
            <p:nvPr/>
          </p:nvSpPr>
          <p:spPr>
            <a:xfrm>
              <a:off x="0" y="-28575"/>
              <a:ext cx="1177191" cy="15335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439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156989" y="2818418"/>
            <a:ext cx="3284780" cy="300897"/>
            <a:chOff x="0" y="0"/>
            <a:chExt cx="1177191" cy="107835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1177191" cy="107835"/>
            </a:xfrm>
            <a:custGeom>
              <a:avLst/>
              <a:gdLst/>
              <a:ahLst/>
              <a:cxnLst/>
              <a:rect l="l" t="t" r="r" b="b"/>
              <a:pathLst>
                <a:path w="1177191" h="107835">
                  <a:moveTo>
                    <a:pt x="53917" y="0"/>
                  </a:moveTo>
                  <a:lnTo>
                    <a:pt x="1123274" y="0"/>
                  </a:lnTo>
                  <a:cubicBezTo>
                    <a:pt x="1137573" y="0"/>
                    <a:pt x="1151288" y="5681"/>
                    <a:pt x="1161399" y="15792"/>
                  </a:cubicBezTo>
                  <a:cubicBezTo>
                    <a:pt x="1171511" y="25904"/>
                    <a:pt x="1177191" y="39618"/>
                    <a:pt x="1177191" y="53917"/>
                  </a:cubicBezTo>
                  <a:lnTo>
                    <a:pt x="1177191" y="53917"/>
                  </a:lnTo>
                  <a:cubicBezTo>
                    <a:pt x="1177191" y="68217"/>
                    <a:pt x="1171511" y="81931"/>
                    <a:pt x="1161399" y="92043"/>
                  </a:cubicBezTo>
                  <a:cubicBezTo>
                    <a:pt x="1151288" y="102154"/>
                    <a:pt x="1137573" y="107835"/>
                    <a:pt x="1123274" y="107835"/>
                  </a:cubicBezTo>
                  <a:lnTo>
                    <a:pt x="53917" y="107835"/>
                  </a:lnTo>
                  <a:cubicBezTo>
                    <a:pt x="39618" y="107835"/>
                    <a:pt x="25904" y="102154"/>
                    <a:pt x="15792" y="92043"/>
                  </a:cubicBezTo>
                  <a:cubicBezTo>
                    <a:pt x="5681" y="81931"/>
                    <a:pt x="0" y="68217"/>
                    <a:pt x="0" y="53917"/>
                  </a:cubicBezTo>
                  <a:lnTo>
                    <a:pt x="0" y="53917"/>
                  </a:lnTo>
                  <a:cubicBezTo>
                    <a:pt x="0" y="39618"/>
                    <a:pt x="5681" y="25904"/>
                    <a:pt x="15792" y="15792"/>
                  </a:cubicBezTo>
                  <a:cubicBezTo>
                    <a:pt x="25904" y="5681"/>
                    <a:pt x="39618" y="0"/>
                    <a:pt x="53917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29" name="TextBox 29"/>
            <p:cNvSpPr txBox="1"/>
            <p:nvPr/>
          </p:nvSpPr>
          <p:spPr>
            <a:xfrm>
              <a:off x="0" y="-28575"/>
              <a:ext cx="1177191" cy="1364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439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-822154" y="5817833"/>
            <a:ext cx="1106984" cy="1129645"/>
            <a:chOff x="0" y="0"/>
            <a:chExt cx="812800" cy="829438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29438"/>
            </a:xfrm>
            <a:custGeom>
              <a:avLst/>
              <a:gdLst/>
              <a:ahLst/>
              <a:cxnLst/>
              <a:rect l="l" t="t" r="r" b="b"/>
              <a:pathLst>
                <a:path w="812800" h="829438">
                  <a:moveTo>
                    <a:pt x="406400" y="0"/>
                  </a:moveTo>
                  <a:cubicBezTo>
                    <a:pt x="181951" y="0"/>
                    <a:pt x="0" y="185676"/>
                    <a:pt x="0" y="414719"/>
                  </a:cubicBezTo>
                  <a:cubicBezTo>
                    <a:pt x="0" y="643762"/>
                    <a:pt x="181951" y="829438"/>
                    <a:pt x="406400" y="829438"/>
                  </a:cubicBezTo>
                  <a:cubicBezTo>
                    <a:pt x="630849" y="829438"/>
                    <a:pt x="812800" y="643762"/>
                    <a:pt x="812800" y="414719"/>
                  </a:cubicBezTo>
                  <a:cubicBezTo>
                    <a:pt x="812800" y="185676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5BB4AC"/>
              </a:solidFill>
              <a:prstDash val="solid"/>
              <a:miter/>
            </a:ln>
          </p:spPr>
        </p:sp>
        <p:sp>
          <p:nvSpPr>
            <p:cNvPr id="32" name="TextBox 32"/>
            <p:cNvSpPr txBox="1"/>
            <p:nvPr/>
          </p:nvSpPr>
          <p:spPr>
            <a:xfrm>
              <a:off x="76200" y="39660"/>
              <a:ext cx="660400" cy="712019"/>
            </a:xfrm>
            <a:prstGeom prst="rect">
              <a:avLst/>
            </a:prstGeom>
          </p:spPr>
          <p:txBody>
            <a:bodyPr lIns="49412" tIns="49412" rIns="49412" bIns="49412" rtlCol="0" anchor="ctr"/>
            <a:lstStyle/>
            <a:p>
              <a:pPr algn="ctr">
                <a:lnSpc>
                  <a:spcPts val="1514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7353404" y="1224241"/>
            <a:ext cx="3110467" cy="608456"/>
            <a:chOff x="0" y="0"/>
            <a:chExt cx="4147289" cy="811275"/>
          </a:xfrm>
        </p:grpSpPr>
        <p:sp>
          <p:nvSpPr>
            <p:cNvPr id="34" name="TextBox 34"/>
            <p:cNvSpPr txBox="1"/>
            <p:nvPr/>
          </p:nvSpPr>
          <p:spPr>
            <a:xfrm>
              <a:off x="0" y="-19050"/>
              <a:ext cx="4147289" cy="39666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374"/>
                </a:lnSpc>
              </a:pPr>
              <a:endParaRPr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584702"/>
              <a:ext cx="4147289" cy="22657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435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7461841" y="1170773"/>
            <a:ext cx="3139271" cy="1468794"/>
            <a:chOff x="0" y="193258"/>
            <a:chExt cx="4185695" cy="1958391"/>
          </a:xfrm>
        </p:grpSpPr>
        <p:sp>
          <p:nvSpPr>
            <p:cNvPr id="37" name="TextBox 37"/>
            <p:cNvSpPr txBox="1"/>
            <p:nvPr/>
          </p:nvSpPr>
          <p:spPr>
            <a:xfrm>
              <a:off x="105280" y="193258"/>
              <a:ext cx="4080415" cy="17379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24"/>
                </a:lnSpc>
              </a:pPr>
              <a:r>
                <a:rPr lang="en-US" sz="2099" b="1" spc="20" dirty="0">
                  <a:solidFill>
                    <a:schemeClr val="accent6">
                      <a:lumMod val="75000"/>
                    </a:schemeClr>
                  </a:solidFill>
                  <a:latin typeface="Arimo Bold"/>
                  <a:ea typeface="Arimo Bold"/>
                  <a:cs typeface="Arimo Bold"/>
                  <a:sym typeface="Arimo Bold"/>
                </a:rPr>
                <a:t>КАРМАННЫЙ ПУТЕВОДИТЕЛЬ НАЧИНАЮЩЕГО ИНВЕСТОРА </a:t>
              </a:r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0" y="1916509"/>
              <a:ext cx="4080415" cy="2351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435"/>
                </a:lnSpc>
              </a:pPr>
              <a:endParaRPr/>
            </a:p>
          </p:txBody>
        </p:sp>
      </p:grpSp>
      <p:sp>
        <p:nvSpPr>
          <p:cNvPr id="39" name="Freeform 39"/>
          <p:cNvSpPr/>
          <p:nvPr/>
        </p:nvSpPr>
        <p:spPr>
          <a:xfrm>
            <a:off x="7213982" y="2516462"/>
            <a:ext cx="3367899" cy="3367899"/>
          </a:xfrm>
          <a:custGeom>
            <a:avLst/>
            <a:gdLst/>
            <a:ahLst/>
            <a:cxnLst/>
            <a:rect l="l" t="t" r="r" b="b"/>
            <a:pathLst>
              <a:path w="3367899" h="3367899">
                <a:moveTo>
                  <a:pt x="0" y="0"/>
                </a:moveTo>
                <a:lnTo>
                  <a:pt x="3367899" y="0"/>
                </a:lnTo>
                <a:lnTo>
                  <a:pt x="3367899" y="3367899"/>
                </a:lnTo>
                <a:lnTo>
                  <a:pt x="0" y="336789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40" name="Freeform 40"/>
          <p:cNvSpPr/>
          <p:nvPr/>
        </p:nvSpPr>
        <p:spPr>
          <a:xfrm>
            <a:off x="9444738" y="182003"/>
            <a:ext cx="1261093" cy="486401"/>
          </a:xfrm>
          <a:custGeom>
            <a:avLst/>
            <a:gdLst/>
            <a:ahLst/>
            <a:cxnLst/>
            <a:rect l="l" t="t" r="r" b="b"/>
            <a:pathLst>
              <a:path w="1243704" h="474093">
                <a:moveTo>
                  <a:pt x="0" y="0"/>
                </a:moveTo>
                <a:lnTo>
                  <a:pt x="1243704" y="0"/>
                </a:lnTo>
                <a:lnTo>
                  <a:pt x="1243704" y="474093"/>
                </a:lnTo>
                <a:lnTo>
                  <a:pt x="0" y="47409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41" name="Freeform 41"/>
          <p:cNvSpPr/>
          <p:nvPr/>
        </p:nvSpPr>
        <p:spPr>
          <a:xfrm rot="17546546">
            <a:off x="6197285" y="1939027"/>
            <a:ext cx="1669298" cy="1367683"/>
          </a:xfrm>
          <a:custGeom>
            <a:avLst/>
            <a:gdLst/>
            <a:ahLst/>
            <a:cxnLst/>
            <a:rect l="l" t="t" r="r" b="b"/>
            <a:pathLst>
              <a:path w="1669298" h="1367683">
                <a:moveTo>
                  <a:pt x="0" y="0"/>
                </a:moveTo>
                <a:lnTo>
                  <a:pt x="1669298" y="0"/>
                </a:lnTo>
                <a:lnTo>
                  <a:pt x="1669298" y="1367683"/>
                </a:lnTo>
                <a:lnTo>
                  <a:pt x="0" y="136768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42" name="Freeform 42"/>
          <p:cNvSpPr/>
          <p:nvPr/>
        </p:nvSpPr>
        <p:spPr>
          <a:xfrm>
            <a:off x="2249933" y="5915118"/>
            <a:ext cx="1322591" cy="1188541"/>
          </a:xfrm>
          <a:custGeom>
            <a:avLst/>
            <a:gdLst/>
            <a:ahLst/>
            <a:cxnLst/>
            <a:rect l="l" t="t" r="r" b="b"/>
            <a:pathLst>
              <a:path w="1047796" h="1047796">
                <a:moveTo>
                  <a:pt x="0" y="0"/>
                </a:moveTo>
                <a:lnTo>
                  <a:pt x="1047796" y="0"/>
                </a:lnTo>
                <a:lnTo>
                  <a:pt x="1047796" y="1047797"/>
                </a:lnTo>
                <a:lnTo>
                  <a:pt x="0" y="1047797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43" name="TextBox 43"/>
          <p:cNvSpPr txBox="1"/>
          <p:nvPr/>
        </p:nvSpPr>
        <p:spPr>
          <a:xfrm>
            <a:off x="4004647" y="501197"/>
            <a:ext cx="2672061" cy="3260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0"/>
              </a:lnSpc>
            </a:pPr>
            <a:r>
              <a:rPr lang="en-US" sz="1000" b="1" spc="-36" dirty="0">
                <a:solidFill>
                  <a:srgbClr val="FFFFFF"/>
                </a:solidFill>
                <a:latin typeface="Agrandir Bold"/>
                <a:ea typeface="Agrandir Bold"/>
                <a:cs typeface="Agrandir Bold"/>
                <a:sym typeface="Agrandir Bold"/>
              </a:rPr>
              <a:t> ИНФОРМАЦИОННЫЕ РЕСУРСЫ </a:t>
            </a:r>
          </a:p>
          <a:p>
            <a:pPr algn="ctr">
              <a:lnSpc>
                <a:spcPts val="1260"/>
              </a:lnSpc>
            </a:pPr>
            <a:r>
              <a:rPr lang="en-US" sz="1000" b="1" spc="-36" dirty="0">
                <a:solidFill>
                  <a:srgbClr val="FFFFFF"/>
                </a:solidFill>
                <a:latin typeface="Agrandir Bold"/>
                <a:ea typeface="Agrandir Bold"/>
                <a:cs typeface="Agrandir Bold"/>
                <a:sym typeface="Agrandir Bold"/>
              </a:rPr>
              <a:t>ИНСТИТУТА ФИНАНСОВОЙ ГРАМОТНОСТИ 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3915038" y="4841879"/>
            <a:ext cx="2971966" cy="2857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79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FFFFFF"/>
                </a:solidFill>
                <a:latin typeface="Agrandir Bold"/>
                <a:ea typeface="Agrandir Bold"/>
                <a:cs typeface="Agrandir Bold"/>
                <a:sym typeface="Agrandir Bold"/>
              </a:rPr>
              <a:t>ПЕРСОНАЛЬНЫЙ НАВИГАТОР ПО ФИНАНСАМ МОИФИНАНСЫ.РФ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4769803" y="2734505"/>
            <a:ext cx="1141750" cy="141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08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FFFFFF"/>
                </a:solidFill>
                <a:latin typeface="Agrandir Bold"/>
                <a:ea typeface="Agrandir Bold"/>
                <a:cs typeface="Agrandir Bold"/>
                <a:sym typeface="Agrandir Bold"/>
              </a:rPr>
              <a:t>МИНФИН РОССИИ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101175" y="1765678"/>
            <a:ext cx="3406023" cy="8935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85750" indent="-285750" algn="just">
              <a:lnSpc>
                <a:spcPts val="96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endParaRPr dirty="0"/>
          </a:p>
          <a:p>
            <a:pPr marL="279400" lvl="1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Гарантия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слишком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высоких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доходов</a:t>
            </a: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marL="279400" lvl="1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Прибыль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за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счет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привлечения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новых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вкладчиков</a:t>
            </a: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marL="279400" lvl="1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Ограниченный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доступ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к финансовой </a:t>
            </a:r>
            <a:r>
              <a:rPr lang="en-US" sz="999" b="1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отчетности</a:t>
            </a: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marL="279400" lvl="1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Сомнительные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договоры</a:t>
            </a: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marL="279400" lvl="1" indent="-171450" algn="just">
              <a:lnSpc>
                <a:spcPts val="1199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Агрессивная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реклама</a:t>
            </a: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</p:txBody>
      </p:sp>
      <p:sp>
        <p:nvSpPr>
          <p:cNvPr id="47" name="TextBox 47"/>
          <p:cNvSpPr txBox="1"/>
          <p:nvPr/>
        </p:nvSpPr>
        <p:spPr>
          <a:xfrm>
            <a:off x="-191773" y="1435089"/>
            <a:ext cx="3249143" cy="180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ПРИЗНАКИ ФИНАНСОВОЙ ПИРАМИДЫ 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7439791" y="6360748"/>
            <a:ext cx="3055334" cy="6668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60"/>
              </a:lnSpc>
              <a:spcBef>
                <a:spcPct val="0"/>
              </a:spcBef>
            </a:pPr>
            <a:r>
              <a:rPr lang="en-US" sz="1000" dirty="0" err="1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Подготовлено</a:t>
            </a:r>
            <a:r>
              <a:rPr lang="en-US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1000" dirty="0" err="1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Федеральным</a:t>
            </a:r>
            <a:r>
              <a:rPr lang="en-US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1000" dirty="0" err="1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методическим</a:t>
            </a:r>
            <a:r>
              <a:rPr lang="en-US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1000" dirty="0" err="1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центром</a:t>
            </a:r>
            <a:r>
              <a:rPr lang="en-US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 </a:t>
            </a:r>
            <a:r>
              <a:rPr lang="en-US" sz="1000" dirty="0" err="1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</a:t>
            </a:r>
            <a:r>
              <a:rPr lang="en-US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1000" dirty="0" err="1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базе</a:t>
            </a:r>
            <a:r>
              <a:rPr lang="en-US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1000" dirty="0" err="1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Финуниверситета</a:t>
            </a:r>
            <a:r>
              <a:rPr lang="en-US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в </a:t>
            </a:r>
            <a:r>
              <a:rPr lang="en-US" sz="1000" dirty="0" err="1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рамках</a:t>
            </a:r>
            <a:r>
              <a:rPr lang="en-US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1000" dirty="0" err="1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реализации</a:t>
            </a:r>
            <a:r>
              <a:rPr lang="en-US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1000" dirty="0" err="1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Стратегии</a:t>
            </a:r>
            <a:r>
              <a:rPr lang="en-US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1000" dirty="0" err="1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повышения</a:t>
            </a:r>
            <a:r>
              <a:rPr lang="en-US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финансовой грамотности </a:t>
            </a:r>
            <a:r>
              <a:rPr lang="ru-RU" sz="1000" dirty="0" smtClean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/>
            </a:r>
            <a:br>
              <a:rPr lang="ru-RU" sz="1000" dirty="0" smtClean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</a:br>
            <a:r>
              <a:rPr lang="en-US" sz="1000" dirty="0" smtClean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и </a:t>
            </a:r>
            <a:r>
              <a:rPr lang="en-US" sz="1000" dirty="0" err="1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формирования</a:t>
            </a:r>
            <a:r>
              <a:rPr lang="en-US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финансовой </a:t>
            </a:r>
            <a:r>
              <a:rPr lang="en-US" sz="1000" dirty="0" err="1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культуры</a:t>
            </a:r>
            <a:r>
              <a:rPr lang="en-US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1000" dirty="0" err="1" smtClean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до</a:t>
            </a:r>
            <a:r>
              <a:rPr lang="ru-RU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ru-RU" sz="1000" dirty="0" smtClean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2030</a:t>
            </a:r>
            <a:r>
              <a:rPr lang="en-US" sz="1000" dirty="0" smtClean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1000" dirty="0" err="1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года</a:t>
            </a:r>
            <a:endParaRPr lang="en-US" sz="1000" dirty="0">
              <a:solidFill>
                <a:srgbClr val="004F9F"/>
              </a:solidFill>
              <a:latin typeface="Agrandir Bold"/>
              <a:ea typeface="Agrandir Bold"/>
              <a:cs typeface="Agrandir Bold"/>
              <a:sym typeface="Agrandir Bold"/>
            </a:endParaRPr>
          </a:p>
        </p:txBody>
      </p:sp>
      <p:sp>
        <p:nvSpPr>
          <p:cNvPr id="49" name="TextBox 49"/>
          <p:cNvSpPr txBox="1"/>
          <p:nvPr/>
        </p:nvSpPr>
        <p:spPr>
          <a:xfrm>
            <a:off x="131802" y="182003"/>
            <a:ext cx="3395202" cy="10772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59"/>
              </a:lnSpc>
            </a:pPr>
            <a:r>
              <a:rPr lang="en-US" sz="2780" b="1" dirty="0">
                <a:solidFill>
                  <a:srgbClr val="004AAD"/>
                </a:solidFill>
                <a:latin typeface="Oswald Bold"/>
                <a:ea typeface="Oswald Bold"/>
                <a:cs typeface="Oswald Bold"/>
                <a:sym typeface="Oswald Bold"/>
              </a:rPr>
              <a:t>ШАГ 4. ЗАЩИЩАЕМ СЕБЯ ОТ МОШЕННИКОВ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266944" y="2899676"/>
            <a:ext cx="1736621" cy="180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0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ПРИЗНАКИ ЛЖЕБРОКЕРОВ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103452" y="3251821"/>
            <a:ext cx="3406023" cy="12269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79399" lvl="1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Отсутствие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у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брокера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лицензии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Банка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России</a:t>
            </a: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marL="279399" lvl="1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Гарантия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высокой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фиксированной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доходности</a:t>
            </a: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marL="279399" lvl="1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Использование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психологического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давления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—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звонки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,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сообщения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с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требованием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немедленно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перевести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деньги</a:t>
            </a: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marL="279399" lvl="1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Проблемы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с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выводом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средств</a:t>
            </a: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marL="279399" lvl="1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Требования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перевода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средств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на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карту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физлица</a:t>
            </a: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marL="279399" lvl="1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Отсутствие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контактов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и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реального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офиса</a:t>
            </a: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</p:txBody>
      </p:sp>
      <p:sp>
        <p:nvSpPr>
          <p:cNvPr id="53" name="TextBox 53"/>
          <p:cNvSpPr txBox="1"/>
          <p:nvPr/>
        </p:nvSpPr>
        <p:spPr>
          <a:xfrm>
            <a:off x="379034" y="6193573"/>
            <a:ext cx="1498785" cy="46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00"/>
              </a:lnSpc>
              <a:spcBef>
                <a:spcPct val="0"/>
              </a:spcBef>
            </a:pPr>
            <a:r>
              <a:rPr lang="en-US" sz="1000" b="1" dirty="0" err="1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Список</a:t>
            </a:r>
            <a:r>
              <a:rPr lang="en-US" sz="1000" b="1" dirty="0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1000" b="1" dirty="0" err="1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брокеров</a:t>
            </a:r>
            <a:r>
              <a:rPr lang="en-US" sz="1000" b="1" dirty="0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, </a:t>
            </a:r>
            <a:r>
              <a:rPr lang="en-US" sz="1000" b="1" dirty="0" err="1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имеющих</a:t>
            </a:r>
            <a:r>
              <a:rPr lang="en-US" sz="1000" b="1" dirty="0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1000" b="1" dirty="0" err="1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лицензию</a:t>
            </a:r>
            <a:r>
              <a:rPr lang="en-US" sz="1000" b="1" dirty="0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1000" b="1" dirty="0" err="1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Банка</a:t>
            </a:r>
            <a:r>
              <a:rPr lang="en-US" sz="1000" b="1" dirty="0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 России</a:t>
            </a:r>
          </a:p>
        </p:txBody>
      </p:sp>
      <p:pic>
        <p:nvPicPr>
          <p:cNvPr id="55" name="Рисунок 5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939422" flipV="1">
            <a:off x="1184868" y="6618195"/>
            <a:ext cx="984158" cy="553589"/>
          </a:xfrm>
          <a:prstGeom prst="rect">
            <a:avLst/>
          </a:prstGeom>
        </p:spPr>
      </p:pic>
      <p:grpSp>
        <p:nvGrpSpPr>
          <p:cNvPr id="56" name="Group 27"/>
          <p:cNvGrpSpPr/>
          <p:nvPr/>
        </p:nvGrpSpPr>
        <p:grpSpPr>
          <a:xfrm>
            <a:off x="164074" y="4656482"/>
            <a:ext cx="3284780" cy="300897"/>
            <a:chOff x="0" y="0"/>
            <a:chExt cx="1177191" cy="107835"/>
          </a:xfrm>
        </p:grpSpPr>
        <p:sp>
          <p:nvSpPr>
            <p:cNvPr id="57" name="Freeform 28"/>
            <p:cNvSpPr/>
            <p:nvPr/>
          </p:nvSpPr>
          <p:spPr>
            <a:xfrm>
              <a:off x="0" y="0"/>
              <a:ext cx="1177191" cy="107835"/>
            </a:xfrm>
            <a:custGeom>
              <a:avLst/>
              <a:gdLst/>
              <a:ahLst/>
              <a:cxnLst/>
              <a:rect l="l" t="t" r="r" b="b"/>
              <a:pathLst>
                <a:path w="1177191" h="107835">
                  <a:moveTo>
                    <a:pt x="53917" y="0"/>
                  </a:moveTo>
                  <a:lnTo>
                    <a:pt x="1123274" y="0"/>
                  </a:lnTo>
                  <a:cubicBezTo>
                    <a:pt x="1137573" y="0"/>
                    <a:pt x="1151288" y="5681"/>
                    <a:pt x="1161399" y="15792"/>
                  </a:cubicBezTo>
                  <a:cubicBezTo>
                    <a:pt x="1171511" y="25904"/>
                    <a:pt x="1177191" y="39618"/>
                    <a:pt x="1177191" y="53917"/>
                  </a:cubicBezTo>
                  <a:lnTo>
                    <a:pt x="1177191" y="53917"/>
                  </a:lnTo>
                  <a:cubicBezTo>
                    <a:pt x="1177191" y="68217"/>
                    <a:pt x="1171511" y="81931"/>
                    <a:pt x="1161399" y="92043"/>
                  </a:cubicBezTo>
                  <a:cubicBezTo>
                    <a:pt x="1151288" y="102154"/>
                    <a:pt x="1137573" y="107835"/>
                    <a:pt x="1123274" y="107835"/>
                  </a:cubicBezTo>
                  <a:lnTo>
                    <a:pt x="53917" y="107835"/>
                  </a:lnTo>
                  <a:cubicBezTo>
                    <a:pt x="39618" y="107835"/>
                    <a:pt x="25904" y="102154"/>
                    <a:pt x="15792" y="92043"/>
                  </a:cubicBezTo>
                  <a:cubicBezTo>
                    <a:pt x="5681" y="81931"/>
                    <a:pt x="0" y="68217"/>
                    <a:pt x="0" y="53917"/>
                  </a:cubicBezTo>
                  <a:lnTo>
                    <a:pt x="0" y="53917"/>
                  </a:lnTo>
                  <a:cubicBezTo>
                    <a:pt x="0" y="39618"/>
                    <a:pt x="5681" y="25904"/>
                    <a:pt x="15792" y="15792"/>
                  </a:cubicBezTo>
                  <a:cubicBezTo>
                    <a:pt x="25904" y="5681"/>
                    <a:pt x="39618" y="0"/>
                    <a:pt x="53917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58" name="TextBox 29"/>
            <p:cNvSpPr txBox="1"/>
            <p:nvPr/>
          </p:nvSpPr>
          <p:spPr>
            <a:xfrm>
              <a:off x="0" y="-28575"/>
              <a:ext cx="1177191" cy="1364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439"/>
                </a:lnSpc>
              </a:pPr>
              <a:endParaRPr/>
            </a:p>
          </p:txBody>
        </p:sp>
      </p:grpSp>
      <p:sp>
        <p:nvSpPr>
          <p:cNvPr id="52" name="TextBox 52"/>
          <p:cNvSpPr txBox="1"/>
          <p:nvPr/>
        </p:nvSpPr>
        <p:spPr>
          <a:xfrm>
            <a:off x="103451" y="4752722"/>
            <a:ext cx="3406023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00"/>
              </a:lnSpc>
              <a:spcBef>
                <a:spcPct val="0"/>
              </a:spcBef>
            </a:pPr>
            <a:r>
              <a:rPr lang="ru-RU" sz="1000" b="1" dirty="0" smtClean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         </a:t>
            </a:r>
            <a:r>
              <a:rPr lang="en-US" sz="1000" b="1" dirty="0" smtClean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КАК </a:t>
            </a:r>
            <a:r>
              <a:rPr lang="en-US" sz="1000" b="1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ОБЕЗОПАСИТЬ СЕБЯ: </a:t>
            </a:r>
          </a:p>
          <a:p>
            <a:pPr marL="171450" indent="-171450" algn="l">
              <a:lnSpc>
                <a:spcPts val="1199"/>
              </a:lnSpc>
              <a:buFont typeface="Wingdings" panose="05000000000000000000" pitchFamily="2" charset="2"/>
              <a:buChar char="ü"/>
            </a:pPr>
            <a:endParaRPr lang="en-US" sz="999" b="1" dirty="0">
              <a:solidFill>
                <a:srgbClr val="E6185A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marL="279400" lvl="1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Проверить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наличие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лицензии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оказание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финансовых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услуг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сайте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Банка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России</a:t>
            </a: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marL="279400" lvl="1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Изучить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договор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наличие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скрытых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процентов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ru-RU" sz="999" b="1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/>
            </a:r>
            <a:br>
              <a:rPr lang="ru-RU" sz="999" b="1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</a:br>
            <a:r>
              <a:rPr lang="en-US" sz="999" b="1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и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возможных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рисков</a:t>
            </a: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marL="279400" lvl="1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Найти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дополнительные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источники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информации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ru-RU" sz="999" b="1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/>
            </a:r>
            <a:br>
              <a:rPr lang="ru-RU" sz="999" b="1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</a:br>
            <a:r>
              <a:rPr lang="en-US" sz="999" b="1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 </a:t>
            </a:r>
            <a:r>
              <a:rPr lang="en-US" sz="999" b="1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компании</a:t>
            </a: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</p:txBody>
      </p:sp>
      <p:pic>
        <p:nvPicPr>
          <p:cNvPr id="1026" name="Picture 2" descr="Всероссийский семейный фестиваль сбережений и инвестиций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567" y="59647"/>
            <a:ext cx="1326565" cy="781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>
            <a:off x="197228" y="3705275"/>
            <a:ext cx="3091384" cy="414178"/>
            <a:chOff x="0" y="0"/>
            <a:chExt cx="1107882" cy="11335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107882" cy="113355"/>
            </a:xfrm>
            <a:custGeom>
              <a:avLst/>
              <a:gdLst/>
              <a:ahLst/>
              <a:cxnLst/>
              <a:rect l="l" t="t" r="r" b="b"/>
              <a:pathLst>
                <a:path w="1107882" h="113355">
                  <a:moveTo>
                    <a:pt x="56678" y="0"/>
                  </a:moveTo>
                  <a:lnTo>
                    <a:pt x="1051205" y="0"/>
                  </a:lnTo>
                  <a:cubicBezTo>
                    <a:pt x="1082507" y="0"/>
                    <a:pt x="1107882" y="25375"/>
                    <a:pt x="1107882" y="56678"/>
                  </a:cubicBezTo>
                  <a:lnTo>
                    <a:pt x="1107882" y="56678"/>
                  </a:lnTo>
                  <a:cubicBezTo>
                    <a:pt x="1107882" y="87980"/>
                    <a:pt x="1082507" y="113355"/>
                    <a:pt x="1051205" y="113355"/>
                  </a:cubicBezTo>
                  <a:lnTo>
                    <a:pt x="56678" y="113355"/>
                  </a:lnTo>
                  <a:cubicBezTo>
                    <a:pt x="25375" y="113355"/>
                    <a:pt x="0" y="87980"/>
                    <a:pt x="0" y="56678"/>
                  </a:cubicBezTo>
                  <a:lnTo>
                    <a:pt x="0" y="56678"/>
                  </a:lnTo>
                  <a:cubicBezTo>
                    <a:pt x="0" y="25375"/>
                    <a:pt x="25375" y="0"/>
                    <a:pt x="56678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1107882" cy="14193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439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220982" y="2656895"/>
            <a:ext cx="3091384" cy="400723"/>
            <a:chOff x="0" y="0"/>
            <a:chExt cx="1107882" cy="11335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107882" cy="113355"/>
            </a:xfrm>
            <a:custGeom>
              <a:avLst/>
              <a:gdLst/>
              <a:ahLst/>
              <a:cxnLst/>
              <a:rect l="l" t="t" r="r" b="b"/>
              <a:pathLst>
                <a:path w="1107882" h="113355">
                  <a:moveTo>
                    <a:pt x="56678" y="0"/>
                  </a:moveTo>
                  <a:lnTo>
                    <a:pt x="1051205" y="0"/>
                  </a:lnTo>
                  <a:cubicBezTo>
                    <a:pt x="1082507" y="0"/>
                    <a:pt x="1107882" y="25375"/>
                    <a:pt x="1107882" y="56678"/>
                  </a:cubicBezTo>
                  <a:lnTo>
                    <a:pt x="1107882" y="56678"/>
                  </a:lnTo>
                  <a:cubicBezTo>
                    <a:pt x="1107882" y="87980"/>
                    <a:pt x="1082507" y="113355"/>
                    <a:pt x="1051205" y="113355"/>
                  </a:cubicBezTo>
                  <a:lnTo>
                    <a:pt x="56678" y="113355"/>
                  </a:lnTo>
                  <a:cubicBezTo>
                    <a:pt x="25375" y="113355"/>
                    <a:pt x="0" y="87980"/>
                    <a:pt x="0" y="56678"/>
                  </a:cubicBezTo>
                  <a:lnTo>
                    <a:pt x="0" y="56678"/>
                  </a:lnTo>
                  <a:cubicBezTo>
                    <a:pt x="0" y="25375"/>
                    <a:pt x="25375" y="0"/>
                    <a:pt x="56678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10" name="TextBox 10"/>
            <p:cNvSpPr txBox="1"/>
            <p:nvPr/>
          </p:nvSpPr>
          <p:spPr>
            <a:xfrm>
              <a:off x="0" y="-28575"/>
              <a:ext cx="1107882" cy="14193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439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54754" y="1140211"/>
            <a:ext cx="3122375" cy="414069"/>
            <a:chOff x="0" y="0"/>
            <a:chExt cx="1107882" cy="113355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107882" cy="113355"/>
            </a:xfrm>
            <a:custGeom>
              <a:avLst/>
              <a:gdLst/>
              <a:ahLst/>
              <a:cxnLst/>
              <a:rect l="l" t="t" r="r" b="b"/>
              <a:pathLst>
                <a:path w="1107882" h="113355">
                  <a:moveTo>
                    <a:pt x="56678" y="0"/>
                  </a:moveTo>
                  <a:lnTo>
                    <a:pt x="1051205" y="0"/>
                  </a:lnTo>
                  <a:cubicBezTo>
                    <a:pt x="1082507" y="0"/>
                    <a:pt x="1107882" y="25375"/>
                    <a:pt x="1107882" y="56678"/>
                  </a:cubicBezTo>
                  <a:lnTo>
                    <a:pt x="1107882" y="56678"/>
                  </a:lnTo>
                  <a:cubicBezTo>
                    <a:pt x="1107882" y="87980"/>
                    <a:pt x="1082507" y="113355"/>
                    <a:pt x="1051205" y="113355"/>
                  </a:cubicBezTo>
                  <a:lnTo>
                    <a:pt x="56678" y="113355"/>
                  </a:lnTo>
                  <a:cubicBezTo>
                    <a:pt x="25375" y="113355"/>
                    <a:pt x="0" y="87980"/>
                    <a:pt x="0" y="56678"/>
                  </a:cubicBezTo>
                  <a:lnTo>
                    <a:pt x="0" y="56678"/>
                  </a:lnTo>
                  <a:cubicBezTo>
                    <a:pt x="0" y="25375"/>
                    <a:pt x="25375" y="0"/>
                    <a:pt x="56678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1107882" cy="14193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439"/>
                </a:lnSpc>
              </a:pPr>
              <a:endParaRPr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431142" y="2725049"/>
            <a:ext cx="2617115" cy="2821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СРЕДНЕСРОЧНЫЕ ИНВЕСТИЦИИ </a:t>
            </a:r>
            <a:endParaRPr lang="ru-RU" sz="1000" b="1" dirty="0" smtClean="0">
              <a:solidFill>
                <a:srgbClr val="004F9F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algn="ctr">
              <a:lnSpc>
                <a:spcPts val="1080"/>
              </a:lnSpc>
              <a:spcBef>
                <a:spcPct val="0"/>
              </a:spcBef>
            </a:pPr>
            <a:r>
              <a:rPr lang="ru-RU" sz="1000" dirty="0" smtClean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(</a:t>
            </a:r>
            <a:r>
              <a:rPr lang="ru-RU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купить недвижимость</a:t>
            </a:r>
            <a:r>
              <a:rPr lang="ru-RU" sz="1000" b="1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)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59385" y="1216138"/>
            <a:ext cx="2934189" cy="2821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ДОЛГОСРОЧНОЕ ИНВЕСТИРОВАНИЕ </a:t>
            </a:r>
            <a:r>
              <a:rPr lang="ru-RU" sz="1000" b="1" dirty="0" smtClean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</a:p>
          <a:p>
            <a:pPr algn="ctr">
              <a:lnSpc>
                <a:spcPts val="1080"/>
              </a:lnSpc>
              <a:spcBef>
                <a:spcPct val="0"/>
              </a:spcBef>
            </a:pPr>
            <a:r>
              <a:rPr lang="ru-RU" sz="1000" b="1" dirty="0" smtClean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(</a:t>
            </a:r>
            <a:r>
              <a:rPr lang="ru-RU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создание финансовой подушки</a:t>
            </a:r>
            <a:r>
              <a:rPr lang="ru-RU" sz="1000" b="1" dirty="0" smtClean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)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3257621" y="6913896"/>
            <a:ext cx="1984566" cy="1999413"/>
            <a:chOff x="0" y="0"/>
            <a:chExt cx="823279" cy="829438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23279" cy="829438"/>
            </a:xfrm>
            <a:custGeom>
              <a:avLst/>
              <a:gdLst/>
              <a:ahLst/>
              <a:cxnLst/>
              <a:rect l="l" t="t" r="r" b="b"/>
              <a:pathLst>
                <a:path w="823279" h="829438">
                  <a:moveTo>
                    <a:pt x="411639" y="0"/>
                  </a:moveTo>
                  <a:cubicBezTo>
                    <a:pt x="184297" y="0"/>
                    <a:pt x="0" y="185676"/>
                    <a:pt x="0" y="414719"/>
                  </a:cubicBezTo>
                  <a:cubicBezTo>
                    <a:pt x="0" y="643762"/>
                    <a:pt x="184297" y="829438"/>
                    <a:pt x="411639" y="829438"/>
                  </a:cubicBezTo>
                  <a:cubicBezTo>
                    <a:pt x="638982" y="829438"/>
                    <a:pt x="823279" y="643762"/>
                    <a:pt x="823279" y="414719"/>
                  </a:cubicBezTo>
                  <a:cubicBezTo>
                    <a:pt x="823279" y="185676"/>
                    <a:pt x="638982" y="0"/>
                    <a:pt x="411639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25B5B7"/>
              </a:solidFill>
              <a:prstDash val="solid"/>
              <a:miter/>
            </a:ln>
          </p:spPr>
        </p:sp>
        <p:sp>
          <p:nvSpPr>
            <p:cNvPr id="18" name="TextBox 18"/>
            <p:cNvSpPr txBox="1"/>
            <p:nvPr/>
          </p:nvSpPr>
          <p:spPr>
            <a:xfrm>
              <a:off x="77182" y="39660"/>
              <a:ext cx="668914" cy="712019"/>
            </a:xfrm>
            <a:prstGeom prst="rect">
              <a:avLst/>
            </a:prstGeom>
          </p:spPr>
          <p:txBody>
            <a:bodyPr lIns="49412" tIns="49412" rIns="49412" bIns="49412" rtlCol="0" anchor="ctr"/>
            <a:lstStyle/>
            <a:p>
              <a:pPr algn="ctr">
                <a:lnSpc>
                  <a:spcPts val="1514"/>
                </a:lnSpc>
              </a:pPr>
              <a:endParaRPr/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34776" y="191774"/>
            <a:ext cx="3358285" cy="7889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99"/>
              </a:lnSpc>
            </a:pPr>
            <a:r>
              <a:rPr lang="en-US" sz="2781" b="1" dirty="0">
                <a:solidFill>
                  <a:srgbClr val="004AAD"/>
                </a:solidFill>
                <a:latin typeface="Oswald Bold"/>
                <a:ea typeface="Oswald Bold"/>
                <a:cs typeface="Oswald Bold"/>
                <a:sym typeface="Oswald Bold"/>
              </a:rPr>
              <a:t>ШАГ 1. ВЫБИРАЕМ ФИНАНСОВУЮ ЦЕЛЬ</a:t>
            </a:r>
          </a:p>
        </p:txBody>
      </p:sp>
      <p:grpSp>
        <p:nvGrpSpPr>
          <p:cNvPr id="20" name="Group 20"/>
          <p:cNvGrpSpPr/>
          <p:nvPr/>
        </p:nvGrpSpPr>
        <p:grpSpPr>
          <a:xfrm>
            <a:off x="211838" y="1668454"/>
            <a:ext cx="152889" cy="152889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</p:sp>
        <p:sp>
          <p:nvSpPr>
            <p:cNvPr id="22" name="TextBox 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439"/>
                </a:lnSpc>
              </a:pPr>
              <a:endParaRPr dirty="0"/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550545" y="1666421"/>
            <a:ext cx="2819894" cy="876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99"/>
              </a:lnSpc>
            </a:pP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Акции</a:t>
            </a:r>
          </a:p>
          <a:p>
            <a:pPr algn="l">
              <a:lnSpc>
                <a:spcPts val="1199"/>
              </a:lnSpc>
            </a:pP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algn="l">
              <a:lnSpc>
                <a:spcPts val="1199"/>
              </a:lnSpc>
            </a:pP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ПИФы</a:t>
            </a:r>
          </a:p>
          <a:p>
            <a:pPr algn="l">
              <a:lnSpc>
                <a:spcPts val="1199"/>
              </a:lnSpc>
            </a:pPr>
            <a:endParaRPr lang="en-US" sz="999" b="1" dirty="0" smtClean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algn="l">
              <a:lnSpc>
                <a:spcPts val="1199"/>
              </a:lnSpc>
            </a:pPr>
            <a:r>
              <a:rPr lang="en-US" sz="999" b="1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Программа</a:t>
            </a:r>
            <a:r>
              <a:rPr lang="en-US" sz="999" b="1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долгосрочных </a:t>
            </a:r>
          </a:p>
          <a:p>
            <a:pPr algn="l">
              <a:lnSpc>
                <a:spcPts val="1199"/>
              </a:lnSpc>
              <a:spcBef>
                <a:spcPct val="0"/>
              </a:spcBef>
            </a:pP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сбережений (ПДС)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540372" y="3135107"/>
            <a:ext cx="2819894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99"/>
              </a:lnSpc>
            </a:pP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Облигации федерального займа (ОФЗ)</a:t>
            </a:r>
          </a:p>
          <a:p>
            <a:pPr algn="l">
              <a:lnSpc>
                <a:spcPts val="1199"/>
              </a:lnSpc>
            </a:pP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algn="l">
              <a:lnSpc>
                <a:spcPts val="1199"/>
              </a:lnSpc>
              <a:spcBef>
                <a:spcPct val="0"/>
              </a:spcBef>
            </a:pP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Корпоративные облигации</a:t>
            </a:r>
          </a:p>
          <a:p>
            <a:pPr algn="l">
              <a:lnSpc>
                <a:spcPts val="1199"/>
              </a:lnSpc>
              <a:spcBef>
                <a:spcPct val="0"/>
              </a:spcBef>
            </a:pP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</p:txBody>
      </p:sp>
      <p:sp>
        <p:nvSpPr>
          <p:cNvPr id="40" name="TextBox 40"/>
          <p:cNvSpPr txBox="1"/>
          <p:nvPr/>
        </p:nvSpPr>
        <p:spPr>
          <a:xfrm>
            <a:off x="463522" y="3770902"/>
            <a:ext cx="2525914" cy="2821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0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КРАТКОСРОЧНЫЕ ИНВЕСТИЦИИ </a:t>
            </a:r>
            <a:endParaRPr lang="ru-RU" sz="1000" b="1" dirty="0" smtClean="0">
              <a:solidFill>
                <a:srgbClr val="004F9F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algn="ctr">
              <a:lnSpc>
                <a:spcPts val="1080"/>
              </a:lnSpc>
              <a:spcBef>
                <a:spcPct val="0"/>
              </a:spcBef>
            </a:pPr>
            <a:r>
              <a:rPr lang="en-US" sz="1000" dirty="0" smtClean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(</a:t>
            </a:r>
            <a:r>
              <a:rPr lang="ru-RU" sz="1000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накопить на отпуск</a:t>
            </a:r>
            <a:r>
              <a:rPr lang="en-US" sz="1000" dirty="0" smtClean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)</a:t>
            </a:r>
            <a:endParaRPr lang="en-US" sz="1000" dirty="0">
              <a:solidFill>
                <a:srgbClr val="004F9F"/>
              </a:solidFill>
              <a:latin typeface="Agrandir Bold"/>
              <a:ea typeface="Agrandir Bold"/>
              <a:cs typeface="Agrandir Bold"/>
              <a:sym typeface="Agrandir Bold"/>
            </a:endParaRPr>
          </a:p>
        </p:txBody>
      </p:sp>
      <p:sp>
        <p:nvSpPr>
          <p:cNvPr id="41" name="TextBox 41"/>
          <p:cNvSpPr txBox="1"/>
          <p:nvPr/>
        </p:nvSpPr>
        <p:spPr>
          <a:xfrm>
            <a:off x="553317" y="4273899"/>
            <a:ext cx="2819894" cy="457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199"/>
              </a:lnSpc>
            </a:pPr>
            <a:r>
              <a:rPr lang="en-US" sz="1000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Вклады</a:t>
            </a:r>
          </a:p>
          <a:p>
            <a:pPr algn="l">
              <a:lnSpc>
                <a:spcPts val="1199"/>
              </a:lnSpc>
            </a:pPr>
            <a:endParaRPr lang="en-US" sz="1000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algn="l">
              <a:lnSpc>
                <a:spcPts val="1199"/>
              </a:lnSpc>
              <a:spcBef>
                <a:spcPct val="0"/>
              </a:spcBef>
            </a:pPr>
            <a:r>
              <a:rPr lang="en-US" sz="1000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Накопительные </a:t>
            </a:r>
            <a:r>
              <a:rPr lang="en-US" sz="1000" b="1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счета</a:t>
            </a:r>
            <a:endParaRPr lang="en-US" sz="1000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</p:txBody>
      </p:sp>
      <p:sp>
        <p:nvSpPr>
          <p:cNvPr id="42" name="TextBox 42"/>
          <p:cNvSpPr txBox="1"/>
          <p:nvPr/>
        </p:nvSpPr>
        <p:spPr>
          <a:xfrm>
            <a:off x="173848" y="4978060"/>
            <a:ext cx="3358285" cy="11888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99"/>
              </a:lnSpc>
            </a:pPr>
            <a:r>
              <a:rPr lang="en-US" sz="2781" b="1" dirty="0">
                <a:solidFill>
                  <a:srgbClr val="004AAD"/>
                </a:solidFill>
                <a:latin typeface="Oswald Bold"/>
                <a:ea typeface="Oswald Bold"/>
                <a:cs typeface="Oswald Bold"/>
                <a:sym typeface="Oswald Bold"/>
              </a:rPr>
              <a:t>ШАГ 2. ИЗУЧАЕМ ИНСТРУМЕНТЫ ИНВЕСТИРОВАНИЯ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851103" y="6274054"/>
            <a:ext cx="2406515" cy="9191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199"/>
              </a:lnSpc>
              <a:spcBef>
                <a:spcPct val="0"/>
              </a:spcBef>
            </a:pP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Акции —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это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ценные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бумаги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,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представляющие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собой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долю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собственности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в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акционерном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обществе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(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компании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). </a:t>
            </a:r>
          </a:p>
          <a:p>
            <a:pPr algn="just">
              <a:lnSpc>
                <a:spcPts val="1199"/>
              </a:lnSpc>
              <a:spcBef>
                <a:spcPct val="0"/>
              </a:spcBef>
            </a:pP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Они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дают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владельцу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право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часть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прибыли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компании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(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дивиденды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).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4112557" y="453964"/>
            <a:ext cx="2893400" cy="304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199"/>
              </a:lnSpc>
              <a:spcBef>
                <a:spcPct val="0"/>
              </a:spcBef>
            </a:pP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Облигации—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это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долговые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ценные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бумаги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,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выпускаемые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компаниями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.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4128721" y="2262061"/>
            <a:ext cx="2861073" cy="6113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199"/>
              </a:lnSpc>
              <a:spcBef>
                <a:spcPct val="0"/>
              </a:spcBef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Паевой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инвестиционный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фонд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—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это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портфель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активов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(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ценные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бумаги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,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недвижимость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,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деньги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,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драгоценные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металлы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),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формируемый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управляющей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компанией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. 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4144884" y="4628251"/>
            <a:ext cx="2844910" cy="10772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199"/>
              </a:lnSpc>
              <a:spcBef>
                <a:spcPct val="0"/>
              </a:spcBef>
            </a:pP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ПДС —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это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добровольный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накопительно-сберегательный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продукт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с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участием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государства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. </a:t>
            </a:r>
          </a:p>
          <a:p>
            <a:pPr algn="just">
              <a:lnSpc>
                <a:spcPts val="1199"/>
              </a:lnSpc>
              <a:spcBef>
                <a:spcPct val="0"/>
              </a:spcBef>
            </a:pP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algn="just">
              <a:lnSpc>
                <a:spcPts val="1199"/>
              </a:lnSpc>
              <a:spcBef>
                <a:spcPct val="0"/>
              </a:spcBef>
            </a:pP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Инструмент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предусматривает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активное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самостоятельное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участие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граждан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в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накоплении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капитала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как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за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счёт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личных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средств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,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так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ru-RU" sz="999" i="1" dirty="0" smtClean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/>
            </a:r>
            <a:br>
              <a:rPr lang="ru-RU" sz="999" i="1" dirty="0" smtClean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</a:br>
            <a:r>
              <a:rPr lang="en-US" sz="999" i="1" dirty="0" smtClean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и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за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счёт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средств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пенсионных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накоплений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.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4114430" y="844868"/>
            <a:ext cx="2861073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199"/>
              </a:lnSpc>
            </a:pP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Покупая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облигацию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,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Вы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на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время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«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одалживаете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»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компании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свои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средства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на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развитие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бизнеса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.</a:t>
            </a:r>
          </a:p>
          <a:p>
            <a:pPr algn="just">
              <a:lnSpc>
                <a:spcPts val="1199"/>
              </a:lnSpc>
              <a:spcBef>
                <a:spcPct val="0"/>
              </a:spcBef>
            </a:pP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Облигация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может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предусматривать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получение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процентного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 (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купонного</a:t>
            </a:r>
            <a:r>
              <a:rPr lang="en-US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) </a:t>
            </a:r>
            <a:r>
              <a:rPr lang="en-US" sz="999" i="1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дохода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.</a:t>
            </a:r>
          </a:p>
          <a:p>
            <a:pPr algn="just">
              <a:lnSpc>
                <a:spcPts val="1199"/>
              </a:lnSpc>
              <a:spcBef>
                <a:spcPct val="0"/>
              </a:spcBef>
            </a:pP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algn="just">
              <a:lnSpc>
                <a:spcPts val="1199"/>
              </a:lnSpc>
              <a:spcBef>
                <a:spcPct val="0"/>
              </a:spcBef>
            </a:pP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ОФЗ —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это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государственные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долговые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ценные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бумаги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,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выпускаемые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Министерством финансов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Российской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Федерации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.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7361741" y="200199"/>
            <a:ext cx="3007468" cy="7889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99"/>
              </a:lnSpc>
            </a:pPr>
            <a:r>
              <a:rPr lang="en-US" sz="2781" b="1" dirty="0">
                <a:solidFill>
                  <a:srgbClr val="004AAD"/>
                </a:solidFill>
                <a:latin typeface="Oswald Bold"/>
                <a:ea typeface="Oswald Bold"/>
                <a:cs typeface="Oswald Bold"/>
                <a:sym typeface="Oswald Bold"/>
              </a:rPr>
              <a:t>ШАГ 3. НАЧИНАЕМ ИНВЕСТИРОВАТЬ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4136802" y="3139069"/>
            <a:ext cx="2861073" cy="457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199"/>
              </a:lnSpc>
              <a:spcBef>
                <a:spcPct val="0"/>
              </a:spcBef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Вклад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—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это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деньги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,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которые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клиент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передает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банку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под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процент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и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условиях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возврата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,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определенных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договором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банковского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вклада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. 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4134634" y="3858540"/>
            <a:ext cx="2861073" cy="457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199"/>
              </a:lnSpc>
              <a:spcBef>
                <a:spcPct val="0"/>
              </a:spcBef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Накопительный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счет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—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это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вид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банковского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депозитного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счета,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котором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можно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хранить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деньги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и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получать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процент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остаток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средств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.  </a:t>
            </a:r>
          </a:p>
        </p:txBody>
      </p:sp>
      <p:grpSp>
        <p:nvGrpSpPr>
          <p:cNvPr id="57" name="Group 57"/>
          <p:cNvGrpSpPr/>
          <p:nvPr/>
        </p:nvGrpSpPr>
        <p:grpSpPr>
          <a:xfrm>
            <a:off x="2529559" y="-1713479"/>
            <a:ext cx="1984566" cy="1999413"/>
            <a:chOff x="0" y="0"/>
            <a:chExt cx="823279" cy="829438"/>
          </a:xfrm>
        </p:grpSpPr>
        <p:sp>
          <p:nvSpPr>
            <p:cNvPr id="58" name="Freeform 58"/>
            <p:cNvSpPr/>
            <p:nvPr/>
          </p:nvSpPr>
          <p:spPr>
            <a:xfrm>
              <a:off x="0" y="0"/>
              <a:ext cx="823279" cy="829438"/>
            </a:xfrm>
            <a:custGeom>
              <a:avLst/>
              <a:gdLst/>
              <a:ahLst/>
              <a:cxnLst/>
              <a:rect l="l" t="t" r="r" b="b"/>
              <a:pathLst>
                <a:path w="823279" h="829438">
                  <a:moveTo>
                    <a:pt x="411639" y="0"/>
                  </a:moveTo>
                  <a:cubicBezTo>
                    <a:pt x="184297" y="0"/>
                    <a:pt x="0" y="185676"/>
                    <a:pt x="0" y="414719"/>
                  </a:cubicBezTo>
                  <a:cubicBezTo>
                    <a:pt x="0" y="643762"/>
                    <a:pt x="184297" y="829438"/>
                    <a:pt x="411639" y="829438"/>
                  </a:cubicBezTo>
                  <a:cubicBezTo>
                    <a:pt x="638982" y="829438"/>
                    <a:pt x="823279" y="643762"/>
                    <a:pt x="823279" y="414719"/>
                  </a:cubicBezTo>
                  <a:cubicBezTo>
                    <a:pt x="823279" y="185676"/>
                    <a:pt x="638982" y="0"/>
                    <a:pt x="411639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sp>
        <p:sp>
          <p:nvSpPr>
            <p:cNvPr id="59" name="TextBox 59"/>
            <p:cNvSpPr txBox="1"/>
            <p:nvPr/>
          </p:nvSpPr>
          <p:spPr>
            <a:xfrm>
              <a:off x="77182" y="39660"/>
              <a:ext cx="668914" cy="712019"/>
            </a:xfrm>
            <a:prstGeom prst="rect">
              <a:avLst/>
            </a:prstGeom>
          </p:spPr>
          <p:txBody>
            <a:bodyPr lIns="49412" tIns="49412" rIns="49412" bIns="49412" rtlCol="0" anchor="ctr"/>
            <a:lstStyle/>
            <a:p>
              <a:pPr algn="ctr">
                <a:lnSpc>
                  <a:spcPts val="1514"/>
                </a:lnSpc>
              </a:pPr>
              <a:endParaRPr/>
            </a:p>
          </p:txBody>
        </p:sp>
      </p:grpSp>
      <p:grpSp>
        <p:nvGrpSpPr>
          <p:cNvPr id="61" name="Group 61"/>
          <p:cNvGrpSpPr/>
          <p:nvPr/>
        </p:nvGrpSpPr>
        <p:grpSpPr>
          <a:xfrm>
            <a:off x="7286716" y="1056297"/>
            <a:ext cx="3222515" cy="318502"/>
            <a:chOff x="0" y="0"/>
            <a:chExt cx="1154876" cy="114144"/>
          </a:xfrm>
        </p:grpSpPr>
        <p:sp>
          <p:nvSpPr>
            <p:cNvPr id="62" name="Freeform 62"/>
            <p:cNvSpPr/>
            <p:nvPr/>
          </p:nvSpPr>
          <p:spPr>
            <a:xfrm>
              <a:off x="0" y="0"/>
              <a:ext cx="1154877" cy="114144"/>
            </a:xfrm>
            <a:custGeom>
              <a:avLst/>
              <a:gdLst/>
              <a:ahLst/>
              <a:cxnLst/>
              <a:rect l="l" t="t" r="r" b="b"/>
              <a:pathLst>
                <a:path w="1154877" h="114144">
                  <a:moveTo>
                    <a:pt x="57072" y="0"/>
                  </a:moveTo>
                  <a:lnTo>
                    <a:pt x="1097805" y="0"/>
                  </a:lnTo>
                  <a:cubicBezTo>
                    <a:pt x="1112941" y="0"/>
                    <a:pt x="1127457" y="6013"/>
                    <a:pt x="1138161" y="16716"/>
                  </a:cubicBezTo>
                  <a:cubicBezTo>
                    <a:pt x="1148864" y="27419"/>
                    <a:pt x="1154877" y="41935"/>
                    <a:pt x="1154877" y="57072"/>
                  </a:cubicBezTo>
                  <a:lnTo>
                    <a:pt x="1154877" y="57072"/>
                  </a:lnTo>
                  <a:cubicBezTo>
                    <a:pt x="1154877" y="72208"/>
                    <a:pt x="1148864" y="86725"/>
                    <a:pt x="1138161" y="97428"/>
                  </a:cubicBezTo>
                  <a:cubicBezTo>
                    <a:pt x="1127457" y="108131"/>
                    <a:pt x="1112941" y="114144"/>
                    <a:pt x="1097805" y="114144"/>
                  </a:cubicBezTo>
                  <a:lnTo>
                    <a:pt x="57072" y="114144"/>
                  </a:lnTo>
                  <a:cubicBezTo>
                    <a:pt x="41935" y="114144"/>
                    <a:pt x="27419" y="108131"/>
                    <a:pt x="16716" y="97428"/>
                  </a:cubicBezTo>
                  <a:cubicBezTo>
                    <a:pt x="6013" y="86725"/>
                    <a:pt x="0" y="72208"/>
                    <a:pt x="0" y="57072"/>
                  </a:cubicBezTo>
                  <a:lnTo>
                    <a:pt x="0" y="57072"/>
                  </a:lnTo>
                  <a:cubicBezTo>
                    <a:pt x="0" y="41935"/>
                    <a:pt x="6013" y="27419"/>
                    <a:pt x="16716" y="16716"/>
                  </a:cubicBezTo>
                  <a:cubicBezTo>
                    <a:pt x="27419" y="6013"/>
                    <a:pt x="41935" y="0"/>
                    <a:pt x="57072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63" name="TextBox 63"/>
            <p:cNvSpPr txBox="1"/>
            <p:nvPr/>
          </p:nvSpPr>
          <p:spPr>
            <a:xfrm>
              <a:off x="0" y="-28575"/>
              <a:ext cx="1154876" cy="14271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439"/>
                </a:lnSpc>
              </a:pPr>
              <a:endParaRPr/>
            </a:p>
          </p:txBody>
        </p:sp>
      </p:grpSp>
      <p:sp>
        <p:nvSpPr>
          <p:cNvPr id="64" name="TextBox 64"/>
          <p:cNvSpPr txBox="1"/>
          <p:nvPr/>
        </p:nvSpPr>
        <p:spPr>
          <a:xfrm>
            <a:off x="7395415" y="1139348"/>
            <a:ext cx="3030902" cy="141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 algn="ctr">
              <a:lnSpc>
                <a:spcPts val="1080"/>
              </a:lnSpc>
              <a:spcBef>
                <a:spcPct val="0"/>
              </a:spcBef>
              <a:defRPr sz="900" b="1">
                <a:solidFill>
                  <a:srgbClr val="004F9F"/>
                </a:solidFill>
                <a:latin typeface="Agrandir Bold"/>
                <a:ea typeface="Agrandir Bold"/>
                <a:cs typeface="Agrandir Bold"/>
              </a:defRPr>
            </a:lvl1pPr>
          </a:lstStyle>
          <a:p>
            <a:r>
              <a:rPr lang="ru-RU" dirty="0" smtClean="0">
                <a:sym typeface="Agrandir Bold"/>
              </a:rPr>
              <a:t>С ЧЕГО НАЧАТЬ?</a:t>
            </a:r>
            <a:endParaRPr lang="en-US" dirty="0">
              <a:sym typeface="Agrandir Bold"/>
            </a:endParaRPr>
          </a:p>
        </p:txBody>
      </p:sp>
      <p:sp>
        <p:nvSpPr>
          <p:cNvPr id="65" name="TextBox 65"/>
          <p:cNvSpPr txBox="1"/>
          <p:nvPr/>
        </p:nvSpPr>
        <p:spPr>
          <a:xfrm>
            <a:off x="7304951" y="1471071"/>
            <a:ext cx="3231143" cy="9233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199"/>
              </a:lnSpc>
            </a:pP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Для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ru-RU" sz="999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возможности инвестирования </a:t>
            </a:r>
            <a:r>
              <a:rPr lang="en-US" sz="999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нужен</a:t>
            </a:r>
            <a:r>
              <a:rPr lang="en-US" sz="999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надежный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посредник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: </a:t>
            </a:r>
          </a:p>
          <a:p>
            <a:pPr marL="215899" lvl="1" indent="-107950" algn="just">
              <a:lnSpc>
                <a:spcPts val="1199"/>
              </a:lnSpc>
              <a:buFont typeface="Arial"/>
              <a:buChar char="•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брокер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, </a:t>
            </a:r>
          </a:p>
          <a:p>
            <a:pPr marL="215899" lvl="1" indent="-107950" algn="just">
              <a:lnSpc>
                <a:spcPts val="1199"/>
              </a:lnSpc>
              <a:buFont typeface="Arial"/>
              <a:buChar char="•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управляющий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,</a:t>
            </a:r>
          </a:p>
          <a:p>
            <a:pPr marL="215899" lvl="1" indent="-107950" algn="just">
              <a:lnSpc>
                <a:spcPts val="1199"/>
              </a:lnSpc>
              <a:buFont typeface="Arial"/>
              <a:buChar char="•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управляющая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компания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,</a:t>
            </a:r>
          </a:p>
          <a:p>
            <a:pPr marL="215899" lvl="1" indent="-107950" algn="just">
              <a:lnSpc>
                <a:spcPts val="1199"/>
              </a:lnSpc>
              <a:buFont typeface="Arial"/>
              <a:buChar char="•"/>
            </a:pP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негосударственный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пенсионный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фонд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и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другие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.</a:t>
            </a:r>
          </a:p>
        </p:txBody>
      </p:sp>
      <p:grpSp>
        <p:nvGrpSpPr>
          <p:cNvPr id="67" name="Group 67"/>
          <p:cNvGrpSpPr/>
          <p:nvPr/>
        </p:nvGrpSpPr>
        <p:grpSpPr>
          <a:xfrm>
            <a:off x="7083227" y="2307572"/>
            <a:ext cx="3447442" cy="526561"/>
            <a:chOff x="0" y="-28575"/>
            <a:chExt cx="1227321" cy="213199"/>
          </a:xfrm>
        </p:grpSpPr>
        <p:sp>
          <p:nvSpPr>
            <p:cNvPr id="68" name="Freeform 68"/>
            <p:cNvSpPr/>
            <p:nvPr/>
          </p:nvSpPr>
          <p:spPr>
            <a:xfrm>
              <a:off x="72444" y="38192"/>
              <a:ext cx="1154877" cy="146432"/>
            </a:xfrm>
            <a:custGeom>
              <a:avLst/>
              <a:gdLst/>
              <a:ahLst/>
              <a:cxnLst/>
              <a:rect l="l" t="t" r="r" b="b"/>
              <a:pathLst>
                <a:path w="1154877" h="146432">
                  <a:moveTo>
                    <a:pt x="72073" y="0"/>
                  </a:moveTo>
                  <a:lnTo>
                    <a:pt x="1082803" y="0"/>
                  </a:lnTo>
                  <a:cubicBezTo>
                    <a:pt x="1101918" y="0"/>
                    <a:pt x="1120250" y="7593"/>
                    <a:pt x="1133767" y="21110"/>
                  </a:cubicBezTo>
                  <a:cubicBezTo>
                    <a:pt x="1147283" y="34626"/>
                    <a:pt x="1154877" y="52958"/>
                    <a:pt x="1154877" y="72073"/>
                  </a:cubicBezTo>
                  <a:lnTo>
                    <a:pt x="1154877" y="74358"/>
                  </a:lnTo>
                  <a:cubicBezTo>
                    <a:pt x="1154877" y="114163"/>
                    <a:pt x="1122608" y="146432"/>
                    <a:pt x="1082803" y="146432"/>
                  </a:cubicBezTo>
                  <a:lnTo>
                    <a:pt x="72073" y="146432"/>
                  </a:lnTo>
                  <a:cubicBezTo>
                    <a:pt x="32268" y="146432"/>
                    <a:pt x="0" y="114163"/>
                    <a:pt x="0" y="74358"/>
                  </a:cubicBezTo>
                  <a:lnTo>
                    <a:pt x="0" y="72073"/>
                  </a:lnTo>
                  <a:cubicBezTo>
                    <a:pt x="0" y="32268"/>
                    <a:pt x="32268" y="0"/>
                    <a:pt x="72073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69" name="TextBox 69"/>
            <p:cNvSpPr txBox="1"/>
            <p:nvPr/>
          </p:nvSpPr>
          <p:spPr>
            <a:xfrm>
              <a:off x="0" y="-28575"/>
              <a:ext cx="1154876" cy="17500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439"/>
                </a:lnSpc>
              </a:pPr>
              <a:endParaRPr/>
            </a:p>
          </p:txBody>
        </p:sp>
      </p:grpSp>
      <p:sp>
        <p:nvSpPr>
          <p:cNvPr id="66" name="TextBox 66"/>
          <p:cNvSpPr txBox="1"/>
          <p:nvPr/>
        </p:nvSpPr>
        <p:spPr>
          <a:xfrm>
            <a:off x="7376037" y="2581304"/>
            <a:ext cx="3030902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0"/>
              </a:lnSpc>
              <a:spcBef>
                <a:spcPct val="0"/>
              </a:spcBef>
            </a:pPr>
            <a:r>
              <a:rPr lang="en-US" sz="900" b="1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 ЧТО ОБРАТИТЬ ВНИМАНИЕ ПРИ ВЫБОРЕ ПОСРЕДНИКА?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7353674" y="2893972"/>
            <a:ext cx="3222515" cy="20005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71450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r>
              <a:rPr lang="en-US" sz="1000" b="1" dirty="0" smtClean="0">
                <a:solidFill>
                  <a:srgbClr val="004AAD"/>
                </a:solidFill>
                <a:latin typeface="Agrandir Bold" panose="020B0604020202020204" charset="0"/>
                <a:ea typeface="Oswald Bold"/>
                <a:cs typeface="Oswald Bold"/>
                <a:sym typeface="Agrandir Bold"/>
              </a:rPr>
              <a:t>ЛИЦЕНЗИЯ</a:t>
            </a:r>
            <a:endParaRPr lang="en-US" sz="1000" b="1" dirty="0">
              <a:solidFill>
                <a:srgbClr val="004AAD"/>
              </a:solidFill>
              <a:latin typeface="Agrandir Bold" panose="020B0604020202020204" charset="0"/>
              <a:ea typeface="Oswald Bold"/>
              <a:cs typeface="Oswald Bold"/>
              <a:sym typeface="Agrandir Bold"/>
            </a:endParaRPr>
          </a:p>
          <a:p>
            <a:pPr algn="just">
              <a:lnSpc>
                <a:spcPts val="1199"/>
              </a:lnSpc>
            </a:pP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Проверить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лицензию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можно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на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официальном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сайте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Банка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России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.</a:t>
            </a:r>
          </a:p>
          <a:p>
            <a:pPr marL="171450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marL="171450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r>
              <a:rPr lang="en-US" sz="999" b="1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ПЕРЕЧЕНЬ УСЛУГ</a:t>
            </a:r>
          </a:p>
          <a:p>
            <a:pPr algn="just">
              <a:lnSpc>
                <a:spcPts val="1199"/>
              </a:lnSpc>
            </a:pP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Какие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услуги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предоставляются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, к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каким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инструментам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открывается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доступ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.</a:t>
            </a:r>
          </a:p>
          <a:p>
            <a:pPr marL="171450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  <a:p>
            <a:pPr marL="171450" indent="-171450" algn="just">
              <a:lnSpc>
                <a:spcPts val="1199"/>
              </a:lnSpc>
              <a:buFont typeface="Wingdings" panose="05000000000000000000" pitchFamily="2" charset="2"/>
              <a:buChar char="ü"/>
            </a:pPr>
            <a:r>
              <a:rPr lang="en-US" sz="999" b="1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УСЛОВИЯ </a:t>
            </a:r>
            <a:r>
              <a:rPr lang="en-US" sz="999" b="1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И СТОИМОСТЬ ОБСЛУЖИВАНИЯ </a:t>
            </a:r>
          </a:p>
          <a:p>
            <a:pPr algn="just">
              <a:lnSpc>
                <a:spcPts val="1199"/>
              </a:lnSpc>
            </a:pP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Изучить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ru-RU" sz="999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условия инструмента, </a:t>
            </a:r>
            <a:r>
              <a:rPr lang="en-US" sz="999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комиссии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,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тарифы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, </a:t>
            </a:r>
            <a:r>
              <a:rPr lang="ru-RU" sz="999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/>
            </a:r>
            <a:br>
              <a:rPr lang="ru-RU" sz="999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</a:br>
            <a:r>
              <a:rPr lang="en-US" sz="999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наличие</a:t>
            </a:r>
            <a:r>
              <a:rPr lang="ru-RU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ограничений</a:t>
            </a:r>
            <a:r>
              <a:rPr lang="en-US" sz="999" dirty="0" smtClean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по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минимальному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порогу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инвестирования</a:t>
            </a:r>
            <a:r>
              <a:rPr lang="en-US" sz="999" dirty="0">
                <a:solidFill>
                  <a:srgbClr val="004AAD"/>
                </a:solidFill>
                <a:latin typeface="Agrandir Bold"/>
                <a:ea typeface="Agrandir Bold"/>
                <a:cs typeface="Agrandir Bold"/>
                <a:sym typeface="Agrandir Bold"/>
              </a:rPr>
              <a:t>.</a:t>
            </a:r>
          </a:p>
          <a:p>
            <a:pPr algn="just">
              <a:lnSpc>
                <a:spcPts val="1199"/>
              </a:lnSpc>
            </a:pPr>
            <a:endParaRPr lang="en-US" sz="999" b="1" dirty="0">
              <a:solidFill>
                <a:srgbClr val="004AAD"/>
              </a:solidFill>
              <a:latin typeface="Agrandir Bold"/>
              <a:ea typeface="Agrandir Bold"/>
              <a:cs typeface="Agrandir Bold"/>
              <a:sym typeface="Agrandir Bold"/>
            </a:endParaRPr>
          </a:p>
        </p:txBody>
      </p:sp>
      <p:grpSp>
        <p:nvGrpSpPr>
          <p:cNvPr id="71" name="Group 71"/>
          <p:cNvGrpSpPr/>
          <p:nvPr/>
        </p:nvGrpSpPr>
        <p:grpSpPr>
          <a:xfrm>
            <a:off x="7286716" y="4759100"/>
            <a:ext cx="3222515" cy="318502"/>
            <a:chOff x="0" y="0"/>
            <a:chExt cx="1154876" cy="114144"/>
          </a:xfrm>
        </p:grpSpPr>
        <p:sp>
          <p:nvSpPr>
            <p:cNvPr id="72" name="Freeform 72"/>
            <p:cNvSpPr/>
            <p:nvPr/>
          </p:nvSpPr>
          <p:spPr>
            <a:xfrm>
              <a:off x="0" y="0"/>
              <a:ext cx="1154877" cy="114144"/>
            </a:xfrm>
            <a:custGeom>
              <a:avLst/>
              <a:gdLst/>
              <a:ahLst/>
              <a:cxnLst/>
              <a:rect l="l" t="t" r="r" b="b"/>
              <a:pathLst>
                <a:path w="1154877" h="114144">
                  <a:moveTo>
                    <a:pt x="57072" y="0"/>
                  </a:moveTo>
                  <a:lnTo>
                    <a:pt x="1097805" y="0"/>
                  </a:lnTo>
                  <a:cubicBezTo>
                    <a:pt x="1112941" y="0"/>
                    <a:pt x="1127457" y="6013"/>
                    <a:pt x="1138161" y="16716"/>
                  </a:cubicBezTo>
                  <a:cubicBezTo>
                    <a:pt x="1148864" y="27419"/>
                    <a:pt x="1154877" y="41935"/>
                    <a:pt x="1154877" y="57072"/>
                  </a:cubicBezTo>
                  <a:lnTo>
                    <a:pt x="1154877" y="57072"/>
                  </a:lnTo>
                  <a:cubicBezTo>
                    <a:pt x="1154877" y="72208"/>
                    <a:pt x="1148864" y="86725"/>
                    <a:pt x="1138161" y="97428"/>
                  </a:cubicBezTo>
                  <a:cubicBezTo>
                    <a:pt x="1127457" y="108131"/>
                    <a:pt x="1112941" y="114144"/>
                    <a:pt x="1097805" y="114144"/>
                  </a:cubicBezTo>
                  <a:lnTo>
                    <a:pt x="57072" y="114144"/>
                  </a:lnTo>
                  <a:cubicBezTo>
                    <a:pt x="41935" y="114144"/>
                    <a:pt x="27419" y="108131"/>
                    <a:pt x="16716" y="97428"/>
                  </a:cubicBezTo>
                  <a:cubicBezTo>
                    <a:pt x="6013" y="86725"/>
                    <a:pt x="0" y="72208"/>
                    <a:pt x="0" y="57072"/>
                  </a:cubicBezTo>
                  <a:lnTo>
                    <a:pt x="0" y="57072"/>
                  </a:lnTo>
                  <a:cubicBezTo>
                    <a:pt x="0" y="41935"/>
                    <a:pt x="6013" y="27419"/>
                    <a:pt x="16716" y="16716"/>
                  </a:cubicBezTo>
                  <a:cubicBezTo>
                    <a:pt x="27419" y="6013"/>
                    <a:pt x="41935" y="0"/>
                    <a:pt x="57072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sp>
        <p:sp>
          <p:nvSpPr>
            <p:cNvPr id="73" name="TextBox 73"/>
            <p:cNvSpPr txBox="1"/>
            <p:nvPr/>
          </p:nvSpPr>
          <p:spPr>
            <a:xfrm>
              <a:off x="0" y="-28575"/>
              <a:ext cx="1154876" cy="14271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439"/>
                </a:lnSpc>
              </a:pPr>
              <a:endParaRPr/>
            </a:p>
          </p:txBody>
        </p:sp>
      </p:grpSp>
      <p:sp>
        <p:nvSpPr>
          <p:cNvPr id="74" name="TextBox 74"/>
          <p:cNvSpPr txBox="1"/>
          <p:nvPr/>
        </p:nvSpPr>
        <p:spPr>
          <a:xfrm>
            <a:off x="7466251" y="4842151"/>
            <a:ext cx="3030902" cy="1524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0"/>
              </a:lnSpc>
              <a:spcBef>
                <a:spcPct val="0"/>
              </a:spcBef>
            </a:pPr>
            <a:r>
              <a:rPr lang="en-US" sz="900" b="1" dirty="0">
                <a:solidFill>
                  <a:srgbClr val="004F9F"/>
                </a:solidFill>
                <a:latin typeface="Agrandir Bold"/>
                <a:ea typeface="Agrandir Bold"/>
                <a:cs typeface="Agrandir Bold"/>
                <a:sym typeface="Agrandir Bold"/>
              </a:rPr>
              <a:t>КАК НАЧАТЬ ИНВЕСТИРОВАТЬ? 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7186234" y="5133676"/>
            <a:ext cx="3358482" cy="21544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15899" lvl="1" indent="-107950" algn="just">
              <a:lnSpc>
                <a:spcPts val="1199"/>
              </a:lnSpc>
              <a:buAutoNum type="arabicPeriod"/>
            </a:pPr>
            <a:r>
              <a:rPr lang="ru-RU" sz="999" dirty="0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Открыть</a:t>
            </a:r>
            <a:r>
              <a:rPr lang="en-US" sz="999" dirty="0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брокерский</a:t>
            </a:r>
            <a:r>
              <a:rPr lang="en-US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счет</a:t>
            </a:r>
            <a:r>
              <a:rPr lang="en-US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(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или</a:t>
            </a:r>
            <a:r>
              <a:rPr lang="en-US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ru-RU" sz="999" dirty="0" err="1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и</a:t>
            </a:r>
            <a:r>
              <a:rPr lang="en-US" sz="999" dirty="0" err="1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ндивидуальный</a:t>
            </a:r>
            <a:r>
              <a:rPr lang="en-US" sz="999" dirty="0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инвестиционный</a:t>
            </a:r>
            <a:r>
              <a:rPr lang="en-US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счет</a:t>
            </a:r>
            <a:r>
              <a:rPr lang="en-US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)/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заключить</a:t>
            </a:r>
            <a:r>
              <a:rPr lang="en-US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договор</a:t>
            </a:r>
            <a:r>
              <a:rPr lang="en-US" sz="999" dirty="0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.</a:t>
            </a:r>
            <a:endParaRPr lang="ru-RU" sz="999" dirty="0" smtClean="0">
              <a:solidFill>
                <a:srgbClr val="004AAD"/>
              </a:solidFill>
              <a:latin typeface="Agrandir Bold" panose="020B0604020202020204" charset="0"/>
              <a:ea typeface="Agrandir"/>
              <a:cs typeface="Agrandir"/>
              <a:sym typeface="Agrandir"/>
            </a:endParaRPr>
          </a:p>
          <a:p>
            <a:pPr marL="215899" lvl="1" indent="-107950" algn="just">
              <a:lnSpc>
                <a:spcPts val="1199"/>
              </a:lnSpc>
              <a:buAutoNum type="arabicPeriod"/>
            </a:pPr>
            <a:endParaRPr lang="en-US" sz="999" dirty="0">
              <a:solidFill>
                <a:srgbClr val="004AAD"/>
              </a:solidFill>
              <a:latin typeface="Agrandir Bold" panose="020B0604020202020204" charset="0"/>
              <a:ea typeface="Agrandir"/>
              <a:cs typeface="Agrandir"/>
              <a:sym typeface="Agrandir"/>
            </a:endParaRPr>
          </a:p>
          <a:p>
            <a:pPr marL="215899" lvl="1" indent="-107950" algn="just">
              <a:lnSpc>
                <a:spcPts val="1199"/>
              </a:lnSpc>
              <a:buAutoNum type="arabicPeriod"/>
            </a:pPr>
            <a:r>
              <a:rPr lang="ru-RU" sz="999" dirty="0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Выбрать</a:t>
            </a:r>
            <a:r>
              <a:rPr lang="en-US" sz="999" dirty="0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актив</a:t>
            </a:r>
            <a:r>
              <a:rPr lang="en-US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/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стратегию</a:t>
            </a:r>
            <a:r>
              <a:rPr lang="en-US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инвестирования</a:t>
            </a:r>
            <a:r>
              <a:rPr lang="ru-RU" sz="999" dirty="0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/ </a:t>
            </a:r>
            <a:r>
              <a:rPr lang="ru-RU" sz="999" dirty="0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внести </a:t>
            </a:r>
            <a:r>
              <a:rPr lang="ru-RU" sz="999" dirty="0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средства по договору</a:t>
            </a:r>
            <a:r>
              <a:rPr lang="en-US" sz="999" dirty="0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.</a:t>
            </a:r>
            <a:endParaRPr lang="ru-RU" sz="999" dirty="0" smtClean="0">
              <a:solidFill>
                <a:srgbClr val="004AAD"/>
              </a:solidFill>
              <a:latin typeface="Agrandir Bold" panose="020B0604020202020204" charset="0"/>
              <a:ea typeface="Agrandir"/>
              <a:cs typeface="Agrandir"/>
              <a:sym typeface="Agrandir"/>
            </a:endParaRPr>
          </a:p>
          <a:p>
            <a:pPr marL="215899" lvl="1" indent="-107950" algn="just">
              <a:lnSpc>
                <a:spcPts val="1199"/>
              </a:lnSpc>
              <a:buAutoNum type="arabicPeriod"/>
            </a:pPr>
            <a:endParaRPr lang="en-US" sz="999" dirty="0">
              <a:solidFill>
                <a:srgbClr val="004AAD"/>
              </a:solidFill>
              <a:latin typeface="Agrandir Bold" panose="020B0604020202020204" charset="0"/>
              <a:ea typeface="Agrandir"/>
              <a:cs typeface="Agrandir"/>
              <a:sym typeface="Agrandir"/>
            </a:endParaRPr>
          </a:p>
          <a:p>
            <a:pPr marL="215899" lvl="1" indent="-107950" algn="just">
              <a:lnSpc>
                <a:spcPts val="1199"/>
              </a:lnSpc>
              <a:buAutoNum type="arabicPeriod"/>
            </a:pPr>
            <a:r>
              <a:rPr lang="ru-RU" sz="999" dirty="0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Посредник</a:t>
            </a:r>
            <a:r>
              <a:rPr lang="en-US" sz="999" dirty="0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обрабатывает</a:t>
            </a:r>
            <a:r>
              <a:rPr lang="en-US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заявку</a:t>
            </a:r>
            <a:r>
              <a:rPr lang="en-US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/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выбирает</a:t>
            </a:r>
            <a:r>
              <a:rPr lang="en-US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активы</a:t>
            </a:r>
            <a:r>
              <a:rPr lang="en-US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ru-RU" sz="999" dirty="0" smtClean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/>
            </a:r>
            <a:br>
              <a:rPr lang="ru-RU" sz="999" dirty="0" smtClean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</a:br>
            <a:r>
              <a:rPr lang="en-US" sz="999" dirty="0" err="1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для</a:t>
            </a:r>
            <a:r>
              <a:rPr lang="en-US" sz="999" dirty="0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инвестирования</a:t>
            </a:r>
            <a:r>
              <a:rPr lang="en-US" sz="999" dirty="0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.</a:t>
            </a:r>
            <a:endParaRPr lang="ru-RU" sz="999" dirty="0" smtClean="0">
              <a:solidFill>
                <a:srgbClr val="004AAD"/>
              </a:solidFill>
              <a:latin typeface="Agrandir Bold" panose="020B0604020202020204" charset="0"/>
              <a:ea typeface="Agrandir"/>
              <a:cs typeface="Agrandir"/>
              <a:sym typeface="Agrandir"/>
            </a:endParaRPr>
          </a:p>
          <a:p>
            <a:pPr marL="215899" lvl="1" indent="-107950" algn="just">
              <a:lnSpc>
                <a:spcPts val="1199"/>
              </a:lnSpc>
              <a:buAutoNum type="arabicPeriod"/>
            </a:pPr>
            <a:endParaRPr lang="en-US" sz="999" dirty="0">
              <a:solidFill>
                <a:srgbClr val="004AAD"/>
              </a:solidFill>
              <a:latin typeface="Agrandir Bold" panose="020B0604020202020204" charset="0"/>
              <a:ea typeface="Agrandir"/>
              <a:cs typeface="Agrandir"/>
              <a:sym typeface="Agrandir"/>
            </a:endParaRPr>
          </a:p>
          <a:p>
            <a:pPr marL="215899" lvl="1" indent="-107950" algn="just">
              <a:lnSpc>
                <a:spcPts val="1199"/>
              </a:lnSpc>
              <a:buAutoNum type="arabicPeriod"/>
            </a:pPr>
            <a:r>
              <a:rPr lang="ru-RU" sz="999" dirty="0" smtClean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Актив</a:t>
            </a:r>
            <a:r>
              <a:rPr lang="en-US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зачисляется</a:t>
            </a:r>
            <a:r>
              <a:rPr lang="en-US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в 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инвестиционный</a:t>
            </a:r>
            <a:r>
              <a:rPr lang="en-US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 </a:t>
            </a:r>
            <a:r>
              <a:rPr lang="en-US" sz="999" dirty="0" err="1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портфель</a:t>
            </a:r>
            <a:r>
              <a:rPr lang="ru-RU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*/ начисляется доход по договору</a:t>
            </a:r>
            <a:r>
              <a:rPr lang="en-US" sz="999" dirty="0">
                <a:solidFill>
                  <a:srgbClr val="004AAD"/>
                </a:solidFill>
                <a:latin typeface="Agrandir Bold" panose="020B0604020202020204" charset="0"/>
                <a:ea typeface="Agrandir"/>
                <a:cs typeface="Agrandir"/>
                <a:sym typeface="Agrandir"/>
              </a:rPr>
              <a:t>.</a:t>
            </a:r>
            <a:endParaRPr lang="ru-RU" sz="999" dirty="0">
              <a:solidFill>
                <a:srgbClr val="004AAD"/>
              </a:solidFill>
              <a:latin typeface="Agrandir Bold" panose="020B0604020202020204" charset="0"/>
              <a:ea typeface="Agrandir"/>
              <a:cs typeface="Agrandir"/>
              <a:sym typeface="Agrandir"/>
            </a:endParaRPr>
          </a:p>
          <a:p>
            <a:pPr marL="107949" lvl="1" algn="just">
              <a:lnSpc>
                <a:spcPts val="1199"/>
              </a:lnSpc>
            </a:pPr>
            <a:endParaRPr lang="ru-RU" sz="999" dirty="0">
              <a:solidFill>
                <a:srgbClr val="004AAD"/>
              </a:solidFill>
              <a:latin typeface="Agrandir"/>
              <a:ea typeface="Agrandir"/>
              <a:cs typeface="Agrandir"/>
              <a:sym typeface="Agrandir"/>
            </a:endParaRPr>
          </a:p>
          <a:p>
            <a:pPr marL="107949" lvl="1" algn="just">
              <a:lnSpc>
                <a:spcPts val="1199"/>
              </a:lnSpc>
            </a:pPr>
            <a:r>
              <a:rPr lang="ru-RU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  <a:sym typeface="Agrandir"/>
              </a:rPr>
              <a:t>* </a:t>
            </a:r>
            <a:r>
              <a:rPr lang="ru-RU" sz="999" i="1" dirty="0" smtClean="0">
                <a:solidFill>
                  <a:srgbClr val="004AAD"/>
                </a:solidFill>
                <a:latin typeface="Agrandir"/>
                <a:ea typeface="Agrandir"/>
                <a:cs typeface="Agrandir"/>
              </a:rPr>
              <a:t>Инвестиционный </a:t>
            </a:r>
            <a:r>
              <a:rPr lang="ru-RU" sz="999" i="1" dirty="0">
                <a:solidFill>
                  <a:srgbClr val="004AAD"/>
                </a:solidFill>
                <a:latin typeface="Agrandir"/>
                <a:ea typeface="Agrandir"/>
                <a:cs typeface="Agrandir"/>
              </a:rPr>
              <a:t>портфель - комплекс инструментов для эффективной работы Вашего капитала на Вас</a:t>
            </a:r>
            <a:r>
              <a:rPr lang="ru-RU" sz="999" i="1" dirty="0" smtClean="0">
                <a:solidFill>
                  <a:srgbClr val="004AAD"/>
                </a:solidFill>
                <a:latin typeface="Agrandir"/>
                <a:ea typeface="Agrandir"/>
                <a:cs typeface="Agrandir"/>
              </a:rPr>
              <a:t>.</a:t>
            </a:r>
            <a:endParaRPr lang="ru-RU" sz="999" i="1" dirty="0">
              <a:solidFill>
                <a:srgbClr val="004AAD"/>
              </a:solidFill>
              <a:latin typeface="Agrandir"/>
              <a:ea typeface="Agrandir"/>
              <a:cs typeface="Agrandir"/>
            </a:endParaRPr>
          </a:p>
        </p:txBody>
      </p:sp>
      <p:grpSp>
        <p:nvGrpSpPr>
          <p:cNvPr id="94" name="Group 94"/>
          <p:cNvGrpSpPr/>
          <p:nvPr/>
        </p:nvGrpSpPr>
        <p:grpSpPr>
          <a:xfrm>
            <a:off x="5908439" y="5940116"/>
            <a:ext cx="1153568" cy="1253100"/>
            <a:chOff x="0" y="0"/>
            <a:chExt cx="2030728" cy="2366849"/>
          </a:xfrm>
        </p:grpSpPr>
        <p:sp>
          <p:nvSpPr>
            <p:cNvPr id="95" name="Freeform 95"/>
            <p:cNvSpPr/>
            <p:nvPr/>
          </p:nvSpPr>
          <p:spPr>
            <a:xfrm>
              <a:off x="0" y="0"/>
              <a:ext cx="2030730" cy="2366899"/>
            </a:xfrm>
            <a:custGeom>
              <a:avLst/>
              <a:gdLst/>
              <a:ahLst/>
              <a:cxnLst/>
              <a:rect l="l" t="t" r="r" b="b"/>
              <a:pathLst>
                <a:path w="2030730" h="2366899">
                  <a:moveTo>
                    <a:pt x="0" y="0"/>
                  </a:moveTo>
                  <a:lnTo>
                    <a:pt x="2030730" y="0"/>
                  </a:lnTo>
                  <a:lnTo>
                    <a:pt x="2030730" y="2366899"/>
                  </a:lnTo>
                  <a:lnTo>
                    <a:pt x="0" y="236689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b="2"/>
              </a:stretch>
            </a:blipFill>
          </p:spPr>
        </p:sp>
      </p:grpSp>
      <p:sp>
        <p:nvSpPr>
          <p:cNvPr id="96" name="TextBox 96"/>
          <p:cNvSpPr txBox="1"/>
          <p:nvPr/>
        </p:nvSpPr>
        <p:spPr>
          <a:xfrm>
            <a:off x="3675864" y="6224921"/>
            <a:ext cx="2299708" cy="5642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099"/>
              </a:lnSpc>
            </a:pPr>
            <a:r>
              <a:rPr lang="en-US" sz="999" b="1" dirty="0" err="1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Узнать</a:t>
            </a:r>
            <a:r>
              <a:rPr lang="en-US" sz="999" b="1" dirty="0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про</a:t>
            </a:r>
            <a:r>
              <a:rPr lang="en-US" sz="999" b="1" dirty="0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 НПФ, </a:t>
            </a:r>
            <a:r>
              <a:rPr lang="en-US" sz="999" b="1" dirty="0" err="1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участвующих</a:t>
            </a:r>
            <a:r>
              <a:rPr lang="en-US" sz="999" b="1" dirty="0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 в </a:t>
            </a:r>
            <a:r>
              <a:rPr lang="en-US" sz="999" b="1" dirty="0" err="1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программе</a:t>
            </a:r>
            <a:r>
              <a:rPr lang="en-US" sz="999" b="1" dirty="0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можно</a:t>
            </a:r>
            <a:r>
              <a:rPr lang="en-US" sz="999" b="1" dirty="0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 на </a:t>
            </a:r>
            <a:r>
              <a:rPr lang="en-US" sz="999" b="1" dirty="0" err="1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сайте</a:t>
            </a:r>
            <a:r>
              <a:rPr lang="en-US" sz="999" b="1" dirty="0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Национальной</a:t>
            </a:r>
            <a:r>
              <a:rPr lang="en-US" sz="999" b="1" dirty="0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ассоциации</a:t>
            </a:r>
            <a:r>
              <a:rPr lang="en-US" sz="999" b="1" dirty="0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пенсионных</a:t>
            </a:r>
            <a:r>
              <a:rPr lang="en-US" sz="999" b="1" dirty="0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 </a:t>
            </a:r>
            <a:r>
              <a:rPr lang="en-US" sz="999" b="1" dirty="0" err="1">
                <a:solidFill>
                  <a:schemeClr val="accent6">
                    <a:lumMod val="75000"/>
                  </a:schemeClr>
                </a:solidFill>
                <a:latin typeface="Agrandir Bold"/>
                <a:ea typeface="Agrandir Bold"/>
                <a:cs typeface="Agrandir Bold"/>
                <a:sym typeface="Agrandir Bold"/>
              </a:rPr>
              <a:t>фондов</a:t>
            </a:r>
            <a:endParaRPr lang="en-US" sz="999" b="1" dirty="0">
              <a:solidFill>
                <a:schemeClr val="accent6">
                  <a:lumMod val="75000"/>
                </a:schemeClr>
              </a:solidFill>
              <a:latin typeface="Agrandir Bold"/>
              <a:ea typeface="Agrandir Bold"/>
              <a:cs typeface="Agrandir Bold"/>
              <a:sym typeface="Agrandir Bold"/>
            </a:endParaRPr>
          </a:p>
        </p:txBody>
      </p:sp>
      <p:grpSp>
        <p:nvGrpSpPr>
          <p:cNvPr id="98" name="Group 98"/>
          <p:cNvGrpSpPr/>
          <p:nvPr/>
        </p:nvGrpSpPr>
        <p:grpSpPr>
          <a:xfrm>
            <a:off x="2894087" y="5338684"/>
            <a:ext cx="598975" cy="603456"/>
            <a:chOff x="0" y="0"/>
            <a:chExt cx="823279" cy="829438"/>
          </a:xfrm>
        </p:grpSpPr>
        <p:sp>
          <p:nvSpPr>
            <p:cNvPr id="99" name="Freeform 99"/>
            <p:cNvSpPr/>
            <p:nvPr/>
          </p:nvSpPr>
          <p:spPr>
            <a:xfrm>
              <a:off x="0" y="0"/>
              <a:ext cx="823279" cy="829438"/>
            </a:xfrm>
            <a:custGeom>
              <a:avLst/>
              <a:gdLst/>
              <a:ahLst/>
              <a:cxnLst/>
              <a:rect l="l" t="t" r="r" b="b"/>
              <a:pathLst>
                <a:path w="823279" h="829438">
                  <a:moveTo>
                    <a:pt x="411639" y="0"/>
                  </a:moveTo>
                  <a:cubicBezTo>
                    <a:pt x="184297" y="0"/>
                    <a:pt x="0" y="185676"/>
                    <a:pt x="0" y="414719"/>
                  </a:cubicBezTo>
                  <a:cubicBezTo>
                    <a:pt x="0" y="643762"/>
                    <a:pt x="184297" y="829438"/>
                    <a:pt x="411639" y="829438"/>
                  </a:cubicBezTo>
                  <a:cubicBezTo>
                    <a:pt x="638982" y="829438"/>
                    <a:pt x="823279" y="643762"/>
                    <a:pt x="823279" y="414719"/>
                  </a:cubicBezTo>
                  <a:cubicBezTo>
                    <a:pt x="823279" y="185676"/>
                    <a:pt x="638982" y="0"/>
                    <a:pt x="411639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sp>
        <p:sp>
          <p:nvSpPr>
            <p:cNvPr id="100" name="TextBox 100"/>
            <p:cNvSpPr txBox="1"/>
            <p:nvPr/>
          </p:nvSpPr>
          <p:spPr>
            <a:xfrm>
              <a:off x="77182" y="39660"/>
              <a:ext cx="668914" cy="712019"/>
            </a:xfrm>
            <a:prstGeom prst="rect">
              <a:avLst/>
            </a:prstGeom>
          </p:spPr>
          <p:txBody>
            <a:bodyPr lIns="49412" tIns="49412" rIns="49412" bIns="49412" rtlCol="0" anchor="ctr"/>
            <a:lstStyle/>
            <a:p>
              <a:pPr algn="ctr">
                <a:lnSpc>
                  <a:spcPts val="1514"/>
                </a:lnSpc>
              </a:pPr>
              <a:endParaRPr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grpSp>
        <p:nvGrpSpPr>
          <p:cNvPr id="101" name="Group 101"/>
          <p:cNvGrpSpPr/>
          <p:nvPr/>
        </p:nvGrpSpPr>
        <p:grpSpPr>
          <a:xfrm>
            <a:off x="3207713" y="5433806"/>
            <a:ext cx="727622" cy="733065"/>
            <a:chOff x="0" y="0"/>
            <a:chExt cx="823279" cy="829438"/>
          </a:xfrm>
        </p:grpSpPr>
        <p:sp>
          <p:nvSpPr>
            <p:cNvPr id="102" name="Freeform 102"/>
            <p:cNvSpPr/>
            <p:nvPr/>
          </p:nvSpPr>
          <p:spPr>
            <a:xfrm>
              <a:off x="0" y="0"/>
              <a:ext cx="823279" cy="829438"/>
            </a:xfrm>
            <a:custGeom>
              <a:avLst/>
              <a:gdLst/>
              <a:ahLst/>
              <a:cxnLst/>
              <a:rect l="l" t="t" r="r" b="b"/>
              <a:pathLst>
                <a:path w="823279" h="829438">
                  <a:moveTo>
                    <a:pt x="411639" y="0"/>
                  </a:moveTo>
                  <a:cubicBezTo>
                    <a:pt x="184297" y="0"/>
                    <a:pt x="0" y="185676"/>
                    <a:pt x="0" y="414719"/>
                  </a:cubicBezTo>
                  <a:cubicBezTo>
                    <a:pt x="0" y="643762"/>
                    <a:pt x="184297" y="829438"/>
                    <a:pt x="411639" y="829438"/>
                  </a:cubicBezTo>
                  <a:cubicBezTo>
                    <a:pt x="638982" y="829438"/>
                    <a:pt x="823279" y="643762"/>
                    <a:pt x="823279" y="414719"/>
                  </a:cubicBezTo>
                  <a:cubicBezTo>
                    <a:pt x="823279" y="185676"/>
                    <a:pt x="638982" y="0"/>
                    <a:pt x="411639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25B5B7"/>
              </a:solidFill>
              <a:prstDash val="solid"/>
              <a:miter/>
            </a:ln>
          </p:spPr>
        </p:sp>
        <p:sp>
          <p:nvSpPr>
            <p:cNvPr id="103" name="TextBox 103"/>
            <p:cNvSpPr txBox="1"/>
            <p:nvPr/>
          </p:nvSpPr>
          <p:spPr>
            <a:xfrm>
              <a:off x="77182" y="39660"/>
              <a:ext cx="668914" cy="712019"/>
            </a:xfrm>
            <a:prstGeom prst="rect">
              <a:avLst/>
            </a:prstGeom>
          </p:spPr>
          <p:txBody>
            <a:bodyPr lIns="49412" tIns="49412" rIns="49412" bIns="49412" rtlCol="0" anchor="ctr"/>
            <a:lstStyle/>
            <a:p>
              <a:pPr algn="ctr">
                <a:lnSpc>
                  <a:spcPts val="1514"/>
                </a:lnSpc>
              </a:pPr>
              <a:endParaRPr/>
            </a:p>
          </p:txBody>
        </p:sp>
      </p:grpSp>
      <p:sp>
        <p:nvSpPr>
          <p:cNvPr id="104" name="Freeform 104"/>
          <p:cNvSpPr/>
          <p:nvPr/>
        </p:nvSpPr>
        <p:spPr>
          <a:xfrm>
            <a:off x="2355126" y="1603080"/>
            <a:ext cx="910031" cy="910031"/>
          </a:xfrm>
          <a:custGeom>
            <a:avLst/>
            <a:gdLst/>
            <a:ahLst/>
            <a:cxnLst/>
            <a:rect l="l" t="t" r="r" b="b"/>
            <a:pathLst>
              <a:path w="910031" h="910031">
                <a:moveTo>
                  <a:pt x="0" y="0"/>
                </a:moveTo>
                <a:lnTo>
                  <a:pt x="910031" y="0"/>
                </a:lnTo>
                <a:lnTo>
                  <a:pt x="910031" y="910031"/>
                </a:lnTo>
                <a:lnTo>
                  <a:pt x="0" y="9100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12" name="Freeform 16"/>
          <p:cNvSpPr/>
          <p:nvPr/>
        </p:nvSpPr>
        <p:spPr>
          <a:xfrm>
            <a:off x="-63501" y="7343461"/>
            <a:ext cx="10768803" cy="747905"/>
          </a:xfrm>
          <a:custGeom>
            <a:avLst/>
            <a:gdLst/>
            <a:ahLst/>
            <a:cxnLst/>
            <a:rect l="l" t="t" r="r" b="b"/>
            <a:pathLst>
              <a:path w="10926232" h="747905">
                <a:moveTo>
                  <a:pt x="0" y="0"/>
                </a:moveTo>
                <a:lnTo>
                  <a:pt x="10926232" y="0"/>
                </a:lnTo>
                <a:lnTo>
                  <a:pt x="10926232" y="747905"/>
                </a:lnTo>
                <a:lnTo>
                  <a:pt x="0" y="74790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85520" b="-619315"/>
            </a:stretch>
          </a:blipFill>
        </p:spPr>
      </p:sp>
      <p:sp>
        <p:nvSpPr>
          <p:cNvPr id="113" name="Freeform 21"/>
          <p:cNvSpPr/>
          <p:nvPr/>
        </p:nvSpPr>
        <p:spPr>
          <a:xfrm>
            <a:off x="209880" y="1991057"/>
            <a:ext cx="152889" cy="15288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sp>
      <p:sp>
        <p:nvSpPr>
          <p:cNvPr id="114" name="Freeform 21"/>
          <p:cNvSpPr/>
          <p:nvPr/>
        </p:nvSpPr>
        <p:spPr>
          <a:xfrm>
            <a:off x="211838" y="2316312"/>
            <a:ext cx="152889" cy="15288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sp>
      <p:sp>
        <p:nvSpPr>
          <p:cNvPr id="116" name="Freeform 21"/>
          <p:cNvSpPr/>
          <p:nvPr/>
        </p:nvSpPr>
        <p:spPr>
          <a:xfrm>
            <a:off x="220982" y="3429629"/>
            <a:ext cx="152889" cy="15288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sp>
      <p:sp>
        <p:nvSpPr>
          <p:cNvPr id="117" name="Freeform 21"/>
          <p:cNvSpPr/>
          <p:nvPr/>
        </p:nvSpPr>
        <p:spPr>
          <a:xfrm>
            <a:off x="231800" y="4287360"/>
            <a:ext cx="152889" cy="15288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sp>
      <p:sp>
        <p:nvSpPr>
          <p:cNvPr id="118" name="Freeform 21"/>
          <p:cNvSpPr/>
          <p:nvPr/>
        </p:nvSpPr>
        <p:spPr>
          <a:xfrm>
            <a:off x="231799" y="4581746"/>
            <a:ext cx="152889" cy="15288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sp>
      <p:sp>
        <p:nvSpPr>
          <p:cNvPr id="119" name="Freeform 21"/>
          <p:cNvSpPr/>
          <p:nvPr/>
        </p:nvSpPr>
        <p:spPr>
          <a:xfrm>
            <a:off x="220982" y="3153984"/>
            <a:ext cx="152889" cy="15288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sp>
      <p:grpSp>
        <p:nvGrpSpPr>
          <p:cNvPr id="120" name="Группа 119">
            <a:extLst>
              <a:ext uri="{FF2B5EF4-FFF2-40B4-BE49-F238E27FC236}">
                <a16:creationId xmlns:a16="http://schemas.microsoft.com/office/drawing/2014/main" id="{E361A57D-E728-0246-BCF5-091FC4D4B86A}"/>
              </a:ext>
            </a:extLst>
          </p:cNvPr>
          <p:cNvGrpSpPr/>
          <p:nvPr/>
        </p:nvGrpSpPr>
        <p:grpSpPr>
          <a:xfrm>
            <a:off x="96837" y="6273043"/>
            <a:ext cx="575702" cy="521935"/>
            <a:chOff x="10003133" y="1867545"/>
            <a:chExt cx="1033926" cy="987159"/>
          </a:xfrm>
          <a:solidFill>
            <a:srgbClr val="004F9F"/>
          </a:solidFill>
        </p:grpSpPr>
        <p:grpSp>
          <p:nvGrpSpPr>
            <p:cNvPr id="121" name="Google Shape;943;p33">
              <a:extLst>
                <a:ext uri="{FF2B5EF4-FFF2-40B4-BE49-F238E27FC236}">
                  <a16:creationId xmlns:a16="http://schemas.microsoft.com/office/drawing/2014/main" id="{74083B92-F515-EC43-846C-C2666D21B305}"/>
                </a:ext>
              </a:extLst>
            </p:cNvPr>
            <p:cNvGrpSpPr/>
            <p:nvPr/>
          </p:nvGrpSpPr>
          <p:grpSpPr>
            <a:xfrm>
              <a:off x="10003133" y="1867545"/>
              <a:ext cx="1033926" cy="987159"/>
              <a:chOff x="7390435" y="3680868"/>
              <a:chExt cx="372073" cy="355244"/>
            </a:xfrm>
            <a:grpFill/>
          </p:grpSpPr>
          <p:sp>
            <p:nvSpPr>
              <p:cNvPr id="123" name="Google Shape;944;p33">
                <a:extLst>
                  <a:ext uri="{FF2B5EF4-FFF2-40B4-BE49-F238E27FC236}">
                    <a16:creationId xmlns:a16="http://schemas.microsoft.com/office/drawing/2014/main" id="{AB9BC043-2B65-1540-8E82-66BB7A9F9D4D}"/>
                  </a:ext>
                </a:extLst>
              </p:cNvPr>
              <p:cNvSpPr/>
              <p:nvPr/>
            </p:nvSpPr>
            <p:spPr>
              <a:xfrm>
                <a:off x="7390435" y="3744950"/>
                <a:ext cx="294178" cy="291162"/>
              </a:xfrm>
              <a:custGeom>
                <a:avLst/>
                <a:gdLst/>
                <a:ahLst/>
                <a:cxnLst/>
                <a:rect l="l" t="t" r="r" b="b"/>
                <a:pathLst>
                  <a:path w="9264" h="9169" extrusionOk="0">
                    <a:moveTo>
                      <a:pt x="4668" y="0"/>
                    </a:moveTo>
                    <a:cubicBezTo>
                      <a:pt x="3441" y="0"/>
                      <a:pt x="2287" y="477"/>
                      <a:pt x="1417" y="1334"/>
                    </a:cubicBezTo>
                    <a:cubicBezTo>
                      <a:pt x="1358" y="1393"/>
                      <a:pt x="1358" y="1501"/>
                      <a:pt x="1417" y="1572"/>
                    </a:cubicBezTo>
                    <a:cubicBezTo>
                      <a:pt x="1447" y="1602"/>
                      <a:pt x="1489" y="1617"/>
                      <a:pt x="1532" y="1617"/>
                    </a:cubicBezTo>
                    <a:cubicBezTo>
                      <a:pt x="1575" y="1617"/>
                      <a:pt x="1620" y="1602"/>
                      <a:pt x="1655" y="1572"/>
                    </a:cubicBezTo>
                    <a:cubicBezTo>
                      <a:pt x="2465" y="774"/>
                      <a:pt x="3537" y="322"/>
                      <a:pt x="4668" y="322"/>
                    </a:cubicBezTo>
                    <a:cubicBezTo>
                      <a:pt x="5799" y="322"/>
                      <a:pt x="6870" y="774"/>
                      <a:pt x="7668" y="1572"/>
                    </a:cubicBezTo>
                    <a:cubicBezTo>
                      <a:pt x="8478" y="2382"/>
                      <a:pt x="8918" y="3453"/>
                      <a:pt x="8918" y="4584"/>
                    </a:cubicBezTo>
                    <a:cubicBezTo>
                      <a:pt x="8918" y="5715"/>
                      <a:pt x="8478" y="6787"/>
                      <a:pt x="7668" y="7585"/>
                    </a:cubicBezTo>
                    <a:cubicBezTo>
                      <a:pt x="6841" y="8412"/>
                      <a:pt x="5751" y="8826"/>
                      <a:pt x="4662" y="8826"/>
                    </a:cubicBezTo>
                    <a:cubicBezTo>
                      <a:pt x="3572" y="8826"/>
                      <a:pt x="2483" y="8412"/>
                      <a:pt x="1655" y="7585"/>
                    </a:cubicBezTo>
                    <a:cubicBezTo>
                      <a:pt x="953" y="6882"/>
                      <a:pt x="524" y="5965"/>
                      <a:pt x="441" y="4977"/>
                    </a:cubicBezTo>
                    <a:cubicBezTo>
                      <a:pt x="346" y="4013"/>
                      <a:pt x="596" y="3037"/>
                      <a:pt x="1132" y="2227"/>
                    </a:cubicBezTo>
                    <a:cubicBezTo>
                      <a:pt x="1179" y="2155"/>
                      <a:pt x="1167" y="2048"/>
                      <a:pt x="1096" y="1989"/>
                    </a:cubicBezTo>
                    <a:cubicBezTo>
                      <a:pt x="1066" y="1972"/>
                      <a:pt x="1035" y="1964"/>
                      <a:pt x="1005" y="1964"/>
                    </a:cubicBezTo>
                    <a:cubicBezTo>
                      <a:pt x="950" y="1964"/>
                      <a:pt x="896" y="1990"/>
                      <a:pt x="858" y="2036"/>
                    </a:cubicBezTo>
                    <a:cubicBezTo>
                      <a:pt x="274" y="2894"/>
                      <a:pt x="1" y="3953"/>
                      <a:pt x="108" y="5013"/>
                    </a:cubicBezTo>
                    <a:cubicBezTo>
                      <a:pt x="215" y="6073"/>
                      <a:pt x="679" y="7085"/>
                      <a:pt x="1429" y="7823"/>
                    </a:cubicBezTo>
                    <a:cubicBezTo>
                      <a:pt x="2322" y="8716"/>
                      <a:pt x="3501" y="9168"/>
                      <a:pt x="4680" y="9168"/>
                    </a:cubicBezTo>
                    <a:cubicBezTo>
                      <a:pt x="5858" y="9168"/>
                      <a:pt x="7025" y="8716"/>
                      <a:pt x="7918" y="7823"/>
                    </a:cubicBezTo>
                    <a:cubicBezTo>
                      <a:pt x="8787" y="6966"/>
                      <a:pt x="9264" y="5799"/>
                      <a:pt x="9264" y="4584"/>
                    </a:cubicBezTo>
                    <a:cubicBezTo>
                      <a:pt x="9264" y="3358"/>
                      <a:pt x="8787" y="2203"/>
                      <a:pt x="7906" y="1334"/>
                    </a:cubicBezTo>
                    <a:cubicBezTo>
                      <a:pt x="7049" y="477"/>
                      <a:pt x="5882" y="0"/>
                      <a:pt x="46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945;p33">
                <a:extLst>
                  <a:ext uri="{FF2B5EF4-FFF2-40B4-BE49-F238E27FC236}">
                    <a16:creationId xmlns:a16="http://schemas.microsoft.com/office/drawing/2014/main" id="{15318AB4-65E2-584F-BCF4-A9197C6F4F6D}"/>
                  </a:ext>
                </a:extLst>
              </p:cNvPr>
              <p:cNvSpPr/>
              <p:nvPr/>
            </p:nvSpPr>
            <p:spPr>
              <a:xfrm>
                <a:off x="7408948" y="3772259"/>
                <a:ext cx="259407" cy="236257"/>
              </a:xfrm>
              <a:custGeom>
                <a:avLst/>
                <a:gdLst/>
                <a:ahLst/>
                <a:cxnLst/>
                <a:rect l="l" t="t" r="r" b="b"/>
                <a:pathLst>
                  <a:path w="8169" h="7440" extrusionOk="0">
                    <a:moveTo>
                      <a:pt x="4085" y="319"/>
                    </a:moveTo>
                    <a:cubicBezTo>
                      <a:pt x="4942" y="319"/>
                      <a:pt x="5823" y="653"/>
                      <a:pt x="6478" y="1319"/>
                    </a:cubicBezTo>
                    <a:cubicBezTo>
                      <a:pt x="7800" y="2653"/>
                      <a:pt x="7800" y="4796"/>
                      <a:pt x="6478" y="6117"/>
                    </a:cubicBezTo>
                    <a:cubicBezTo>
                      <a:pt x="5817" y="6778"/>
                      <a:pt x="4951" y="7109"/>
                      <a:pt x="4083" y="7109"/>
                    </a:cubicBezTo>
                    <a:cubicBezTo>
                      <a:pt x="3216" y="7109"/>
                      <a:pt x="2346" y="6778"/>
                      <a:pt x="1680" y="6117"/>
                    </a:cubicBezTo>
                    <a:cubicBezTo>
                      <a:pt x="358" y="4796"/>
                      <a:pt x="358" y="2653"/>
                      <a:pt x="1680" y="1319"/>
                    </a:cubicBezTo>
                    <a:cubicBezTo>
                      <a:pt x="2335" y="664"/>
                      <a:pt x="3216" y="319"/>
                      <a:pt x="4085" y="319"/>
                    </a:cubicBezTo>
                    <a:close/>
                    <a:moveTo>
                      <a:pt x="4088" y="1"/>
                    </a:moveTo>
                    <a:cubicBezTo>
                      <a:pt x="3132" y="1"/>
                      <a:pt x="2174" y="361"/>
                      <a:pt x="1442" y="1081"/>
                    </a:cubicBezTo>
                    <a:cubicBezTo>
                      <a:pt x="1" y="2534"/>
                      <a:pt x="1" y="4891"/>
                      <a:pt x="1442" y="6356"/>
                    </a:cubicBezTo>
                    <a:cubicBezTo>
                      <a:pt x="2180" y="7082"/>
                      <a:pt x="3120" y="7439"/>
                      <a:pt x="4085" y="7439"/>
                    </a:cubicBezTo>
                    <a:cubicBezTo>
                      <a:pt x="5037" y="7439"/>
                      <a:pt x="5978" y="7082"/>
                      <a:pt x="6716" y="6356"/>
                    </a:cubicBezTo>
                    <a:cubicBezTo>
                      <a:pt x="8169" y="4891"/>
                      <a:pt x="8169" y="2546"/>
                      <a:pt x="6716" y="1081"/>
                    </a:cubicBezTo>
                    <a:cubicBezTo>
                      <a:pt x="5996" y="361"/>
                      <a:pt x="5043" y="1"/>
                      <a:pt x="40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946;p33">
                <a:extLst>
                  <a:ext uri="{FF2B5EF4-FFF2-40B4-BE49-F238E27FC236}">
                    <a16:creationId xmlns:a16="http://schemas.microsoft.com/office/drawing/2014/main" id="{539F4CFC-5A2D-4C4F-BCF2-AD0435DB35B9}"/>
                  </a:ext>
                </a:extLst>
              </p:cNvPr>
              <p:cNvSpPr/>
              <p:nvPr/>
            </p:nvSpPr>
            <p:spPr>
              <a:xfrm>
                <a:off x="7487986" y="3680868"/>
                <a:ext cx="274522" cy="259565"/>
              </a:xfrm>
              <a:custGeom>
                <a:avLst/>
                <a:gdLst/>
                <a:ahLst/>
                <a:cxnLst/>
                <a:rect l="l" t="t" r="r" b="b"/>
                <a:pathLst>
                  <a:path w="8645" h="8174" extrusionOk="0">
                    <a:moveTo>
                      <a:pt x="3614" y="0"/>
                    </a:moveTo>
                    <a:cubicBezTo>
                      <a:pt x="2438" y="0"/>
                      <a:pt x="1262" y="447"/>
                      <a:pt x="369" y="1340"/>
                    </a:cubicBezTo>
                    <a:cubicBezTo>
                      <a:pt x="262" y="1447"/>
                      <a:pt x="167" y="1566"/>
                      <a:pt x="60" y="1685"/>
                    </a:cubicBezTo>
                    <a:cubicBezTo>
                      <a:pt x="0" y="1756"/>
                      <a:pt x="12" y="1864"/>
                      <a:pt x="84" y="1923"/>
                    </a:cubicBezTo>
                    <a:cubicBezTo>
                      <a:pt x="118" y="1948"/>
                      <a:pt x="155" y="1960"/>
                      <a:pt x="191" y="1960"/>
                    </a:cubicBezTo>
                    <a:cubicBezTo>
                      <a:pt x="240" y="1960"/>
                      <a:pt x="287" y="1936"/>
                      <a:pt x="322" y="1887"/>
                    </a:cubicBezTo>
                    <a:cubicBezTo>
                      <a:pt x="417" y="1792"/>
                      <a:pt x="500" y="1685"/>
                      <a:pt x="608" y="1578"/>
                    </a:cubicBezTo>
                    <a:cubicBezTo>
                      <a:pt x="1435" y="750"/>
                      <a:pt x="2524" y="337"/>
                      <a:pt x="3614" y="337"/>
                    </a:cubicBezTo>
                    <a:cubicBezTo>
                      <a:pt x="4703" y="337"/>
                      <a:pt x="5793" y="750"/>
                      <a:pt x="6620" y="1578"/>
                    </a:cubicBezTo>
                    <a:cubicBezTo>
                      <a:pt x="8275" y="3233"/>
                      <a:pt x="8275" y="5936"/>
                      <a:pt x="6620" y="7591"/>
                    </a:cubicBezTo>
                    <a:cubicBezTo>
                      <a:pt x="6513" y="7698"/>
                      <a:pt x="6418" y="7781"/>
                      <a:pt x="6311" y="7876"/>
                    </a:cubicBezTo>
                    <a:cubicBezTo>
                      <a:pt x="6239" y="7936"/>
                      <a:pt x="6215" y="8043"/>
                      <a:pt x="6275" y="8114"/>
                    </a:cubicBezTo>
                    <a:cubicBezTo>
                      <a:pt x="6311" y="8162"/>
                      <a:pt x="6358" y="8174"/>
                      <a:pt x="6418" y="8174"/>
                    </a:cubicBezTo>
                    <a:cubicBezTo>
                      <a:pt x="6454" y="8174"/>
                      <a:pt x="6489" y="8162"/>
                      <a:pt x="6513" y="8126"/>
                    </a:cubicBezTo>
                    <a:cubicBezTo>
                      <a:pt x="6632" y="8043"/>
                      <a:pt x="6751" y="7936"/>
                      <a:pt x="6858" y="7817"/>
                    </a:cubicBezTo>
                    <a:cubicBezTo>
                      <a:pt x="8644" y="6031"/>
                      <a:pt x="8644" y="3126"/>
                      <a:pt x="6858" y="1340"/>
                    </a:cubicBezTo>
                    <a:cubicBezTo>
                      <a:pt x="5965" y="447"/>
                      <a:pt x="4790" y="0"/>
                      <a:pt x="36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947;p33">
                <a:extLst>
                  <a:ext uri="{FF2B5EF4-FFF2-40B4-BE49-F238E27FC236}">
                    <a16:creationId xmlns:a16="http://schemas.microsoft.com/office/drawing/2014/main" id="{A0A1542B-7085-A446-976D-DF46965320F3}"/>
                  </a:ext>
                </a:extLst>
              </p:cNvPr>
              <p:cNvSpPr/>
              <p:nvPr/>
            </p:nvSpPr>
            <p:spPr>
              <a:xfrm>
                <a:off x="7691758" y="3789502"/>
                <a:ext cx="34073" cy="102918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3241" extrusionOk="0">
                    <a:moveTo>
                      <a:pt x="589" y="1"/>
                    </a:moveTo>
                    <a:cubicBezTo>
                      <a:pt x="580" y="1"/>
                      <a:pt x="570" y="1"/>
                      <a:pt x="560" y="2"/>
                    </a:cubicBezTo>
                    <a:cubicBezTo>
                      <a:pt x="477" y="38"/>
                      <a:pt x="429" y="121"/>
                      <a:pt x="441" y="217"/>
                    </a:cubicBezTo>
                    <a:cubicBezTo>
                      <a:pt x="715" y="1157"/>
                      <a:pt x="560" y="2145"/>
                      <a:pt x="37" y="2967"/>
                    </a:cubicBezTo>
                    <a:cubicBezTo>
                      <a:pt x="1" y="3038"/>
                      <a:pt x="13" y="3146"/>
                      <a:pt x="84" y="3205"/>
                    </a:cubicBezTo>
                    <a:cubicBezTo>
                      <a:pt x="120" y="3217"/>
                      <a:pt x="144" y="3241"/>
                      <a:pt x="167" y="3241"/>
                    </a:cubicBezTo>
                    <a:cubicBezTo>
                      <a:pt x="239" y="3241"/>
                      <a:pt x="275" y="3205"/>
                      <a:pt x="310" y="3158"/>
                    </a:cubicBezTo>
                    <a:cubicBezTo>
                      <a:pt x="906" y="2265"/>
                      <a:pt x="1072" y="1169"/>
                      <a:pt x="775" y="121"/>
                    </a:cubicBezTo>
                    <a:cubicBezTo>
                      <a:pt x="743" y="47"/>
                      <a:pt x="672" y="1"/>
                      <a:pt x="5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948;p33">
                <a:extLst>
                  <a:ext uri="{FF2B5EF4-FFF2-40B4-BE49-F238E27FC236}">
                    <a16:creationId xmlns:a16="http://schemas.microsoft.com/office/drawing/2014/main" id="{A33DB9D1-A6A9-9D4D-9595-D6C34BCCA196}"/>
                  </a:ext>
                </a:extLst>
              </p:cNvPr>
              <p:cNvSpPr/>
              <p:nvPr/>
            </p:nvSpPr>
            <p:spPr>
              <a:xfrm>
                <a:off x="7536000" y="3708082"/>
                <a:ext cx="173192" cy="72052"/>
              </a:xfrm>
              <a:custGeom>
                <a:avLst/>
                <a:gdLst/>
                <a:ahLst/>
                <a:cxnLst/>
                <a:rect l="l" t="t" r="r" b="b"/>
                <a:pathLst>
                  <a:path w="5454" h="2269" extrusionOk="0">
                    <a:moveTo>
                      <a:pt x="2121" y="0"/>
                    </a:moveTo>
                    <a:cubicBezTo>
                      <a:pt x="1410" y="0"/>
                      <a:pt x="707" y="204"/>
                      <a:pt x="108" y="590"/>
                    </a:cubicBezTo>
                    <a:cubicBezTo>
                      <a:pt x="36" y="638"/>
                      <a:pt x="0" y="733"/>
                      <a:pt x="60" y="828"/>
                    </a:cubicBezTo>
                    <a:cubicBezTo>
                      <a:pt x="91" y="874"/>
                      <a:pt x="147" y="906"/>
                      <a:pt x="205" y="906"/>
                    </a:cubicBezTo>
                    <a:cubicBezTo>
                      <a:pt x="237" y="906"/>
                      <a:pt x="269" y="897"/>
                      <a:pt x="298" y="876"/>
                    </a:cubicBezTo>
                    <a:cubicBezTo>
                      <a:pt x="841" y="534"/>
                      <a:pt x="1478" y="344"/>
                      <a:pt x="2123" y="344"/>
                    </a:cubicBezTo>
                    <a:cubicBezTo>
                      <a:pt x="2241" y="344"/>
                      <a:pt x="2359" y="351"/>
                      <a:pt x="2477" y="364"/>
                    </a:cubicBezTo>
                    <a:cubicBezTo>
                      <a:pt x="3251" y="435"/>
                      <a:pt x="3977" y="792"/>
                      <a:pt x="4513" y="1328"/>
                    </a:cubicBezTo>
                    <a:cubicBezTo>
                      <a:pt x="4763" y="1590"/>
                      <a:pt x="4977" y="1864"/>
                      <a:pt x="5120" y="2185"/>
                    </a:cubicBezTo>
                    <a:cubicBezTo>
                      <a:pt x="5156" y="2245"/>
                      <a:pt x="5215" y="2269"/>
                      <a:pt x="5275" y="2269"/>
                    </a:cubicBezTo>
                    <a:cubicBezTo>
                      <a:pt x="5299" y="2269"/>
                      <a:pt x="5323" y="2269"/>
                      <a:pt x="5346" y="2257"/>
                    </a:cubicBezTo>
                    <a:cubicBezTo>
                      <a:pt x="5418" y="2197"/>
                      <a:pt x="5453" y="2102"/>
                      <a:pt x="5406" y="2019"/>
                    </a:cubicBezTo>
                    <a:cubicBezTo>
                      <a:pt x="5227" y="1673"/>
                      <a:pt x="5001" y="1364"/>
                      <a:pt x="4739" y="1102"/>
                    </a:cubicBezTo>
                    <a:cubicBezTo>
                      <a:pt x="4144" y="507"/>
                      <a:pt x="3334" y="114"/>
                      <a:pt x="2489" y="18"/>
                    </a:cubicBezTo>
                    <a:cubicBezTo>
                      <a:pt x="2366" y="6"/>
                      <a:pt x="2243" y="0"/>
                      <a:pt x="21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122" name="Рисунок 121">
              <a:extLst>
                <a:ext uri="{FF2B5EF4-FFF2-40B4-BE49-F238E27FC236}">
                  <a16:creationId xmlns:a16="http://schemas.microsoft.com/office/drawing/2014/main" id="{5D20B1AA-3143-2C40-BA10-069A3D25B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267376" y="2258363"/>
              <a:ext cx="291695" cy="397765"/>
            </a:xfrm>
            <a:prstGeom prst="rect">
              <a:avLst/>
            </a:prstGeom>
          </p:spPr>
        </p:pic>
      </p:grpSp>
      <p:grpSp>
        <p:nvGrpSpPr>
          <p:cNvPr id="128" name="Группа 127">
            <a:extLst>
              <a:ext uri="{FF2B5EF4-FFF2-40B4-BE49-F238E27FC236}">
                <a16:creationId xmlns:a16="http://schemas.microsoft.com/office/drawing/2014/main" id="{E361A57D-E728-0246-BCF5-091FC4D4B86A}"/>
              </a:ext>
            </a:extLst>
          </p:cNvPr>
          <p:cNvGrpSpPr/>
          <p:nvPr/>
        </p:nvGrpSpPr>
        <p:grpSpPr>
          <a:xfrm>
            <a:off x="3491513" y="3168581"/>
            <a:ext cx="575702" cy="521935"/>
            <a:chOff x="10003133" y="1867545"/>
            <a:chExt cx="1033926" cy="987159"/>
          </a:xfrm>
          <a:solidFill>
            <a:srgbClr val="004F9F"/>
          </a:solidFill>
        </p:grpSpPr>
        <p:grpSp>
          <p:nvGrpSpPr>
            <p:cNvPr id="129" name="Google Shape;943;p33">
              <a:extLst>
                <a:ext uri="{FF2B5EF4-FFF2-40B4-BE49-F238E27FC236}">
                  <a16:creationId xmlns:a16="http://schemas.microsoft.com/office/drawing/2014/main" id="{74083B92-F515-EC43-846C-C2666D21B305}"/>
                </a:ext>
              </a:extLst>
            </p:cNvPr>
            <p:cNvGrpSpPr/>
            <p:nvPr/>
          </p:nvGrpSpPr>
          <p:grpSpPr>
            <a:xfrm>
              <a:off x="10003133" y="1867545"/>
              <a:ext cx="1033926" cy="987159"/>
              <a:chOff x="7390435" y="3680868"/>
              <a:chExt cx="372073" cy="355244"/>
            </a:xfrm>
            <a:grpFill/>
          </p:grpSpPr>
          <p:sp>
            <p:nvSpPr>
              <p:cNvPr id="131" name="Google Shape;944;p33">
                <a:extLst>
                  <a:ext uri="{FF2B5EF4-FFF2-40B4-BE49-F238E27FC236}">
                    <a16:creationId xmlns:a16="http://schemas.microsoft.com/office/drawing/2014/main" id="{AB9BC043-2B65-1540-8E82-66BB7A9F9D4D}"/>
                  </a:ext>
                </a:extLst>
              </p:cNvPr>
              <p:cNvSpPr/>
              <p:nvPr/>
            </p:nvSpPr>
            <p:spPr>
              <a:xfrm>
                <a:off x="7390435" y="3744950"/>
                <a:ext cx="294178" cy="291162"/>
              </a:xfrm>
              <a:custGeom>
                <a:avLst/>
                <a:gdLst/>
                <a:ahLst/>
                <a:cxnLst/>
                <a:rect l="l" t="t" r="r" b="b"/>
                <a:pathLst>
                  <a:path w="9264" h="9169" extrusionOk="0">
                    <a:moveTo>
                      <a:pt x="4668" y="0"/>
                    </a:moveTo>
                    <a:cubicBezTo>
                      <a:pt x="3441" y="0"/>
                      <a:pt x="2287" y="477"/>
                      <a:pt x="1417" y="1334"/>
                    </a:cubicBezTo>
                    <a:cubicBezTo>
                      <a:pt x="1358" y="1393"/>
                      <a:pt x="1358" y="1501"/>
                      <a:pt x="1417" y="1572"/>
                    </a:cubicBezTo>
                    <a:cubicBezTo>
                      <a:pt x="1447" y="1602"/>
                      <a:pt x="1489" y="1617"/>
                      <a:pt x="1532" y="1617"/>
                    </a:cubicBezTo>
                    <a:cubicBezTo>
                      <a:pt x="1575" y="1617"/>
                      <a:pt x="1620" y="1602"/>
                      <a:pt x="1655" y="1572"/>
                    </a:cubicBezTo>
                    <a:cubicBezTo>
                      <a:pt x="2465" y="774"/>
                      <a:pt x="3537" y="322"/>
                      <a:pt x="4668" y="322"/>
                    </a:cubicBezTo>
                    <a:cubicBezTo>
                      <a:pt x="5799" y="322"/>
                      <a:pt x="6870" y="774"/>
                      <a:pt x="7668" y="1572"/>
                    </a:cubicBezTo>
                    <a:cubicBezTo>
                      <a:pt x="8478" y="2382"/>
                      <a:pt x="8918" y="3453"/>
                      <a:pt x="8918" y="4584"/>
                    </a:cubicBezTo>
                    <a:cubicBezTo>
                      <a:pt x="8918" y="5715"/>
                      <a:pt x="8478" y="6787"/>
                      <a:pt x="7668" y="7585"/>
                    </a:cubicBezTo>
                    <a:cubicBezTo>
                      <a:pt x="6841" y="8412"/>
                      <a:pt x="5751" y="8826"/>
                      <a:pt x="4662" y="8826"/>
                    </a:cubicBezTo>
                    <a:cubicBezTo>
                      <a:pt x="3572" y="8826"/>
                      <a:pt x="2483" y="8412"/>
                      <a:pt x="1655" y="7585"/>
                    </a:cubicBezTo>
                    <a:cubicBezTo>
                      <a:pt x="953" y="6882"/>
                      <a:pt x="524" y="5965"/>
                      <a:pt x="441" y="4977"/>
                    </a:cubicBezTo>
                    <a:cubicBezTo>
                      <a:pt x="346" y="4013"/>
                      <a:pt x="596" y="3037"/>
                      <a:pt x="1132" y="2227"/>
                    </a:cubicBezTo>
                    <a:cubicBezTo>
                      <a:pt x="1179" y="2155"/>
                      <a:pt x="1167" y="2048"/>
                      <a:pt x="1096" y="1989"/>
                    </a:cubicBezTo>
                    <a:cubicBezTo>
                      <a:pt x="1066" y="1972"/>
                      <a:pt x="1035" y="1964"/>
                      <a:pt x="1005" y="1964"/>
                    </a:cubicBezTo>
                    <a:cubicBezTo>
                      <a:pt x="950" y="1964"/>
                      <a:pt x="896" y="1990"/>
                      <a:pt x="858" y="2036"/>
                    </a:cubicBezTo>
                    <a:cubicBezTo>
                      <a:pt x="274" y="2894"/>
                      <a:pt x="1" y="3953"/>
                      <a:pt x="108" y="5013"/>
                    </a:cubicBezTo>
                    <a:cubicBezTo>
                      <a:pt x="215" y="6073"/>
                      <a:pt x="679" y="7085"/>
                      <a:pt x="1429" y="7823"/>
                    </a:cubicBezTo>
                    <a:cubicBezTo>
                      <a:pt x="2322" y="8716"/>
                      <a:pt x="3501" y="9168"/>
                      <a:pt x="4680" y="9168"/>
                    </a:cubicBezTo>
                    <a:cubicBezTo>
                      <a:pt x="5858" y="9168"/>
                      <a:pt x="7025" y="8716"/>
                      <a:pt x="7918" y="7823"/>
                    </a:cubicBezTo>
                    <a:cubicBezTo>
                      <a:pt x="8787" y="6966"/>
                      <a:pt x="9264" y="5799"/>
                      <a:pt x="9264" y="4584"/>
                    </a:cubicBezTo>
                    <a:cubicBezTo>
                      <a:pt x="9264" y="3358"/>
                      <a:pt x="8787" y="2203"/>
                      <a:pt x="7906" y="1334"/>
                    </a:cubicBezTo>
                    <a:cubicBezTo>
                      <a:pt x="7049" y="477"/>
                      <a:pt x="5882" y="0"/>
                      <a:pt x="46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945;p33">
                <a:extLst>
                  <a:ext uri="{FF2B5EF4-FFF2-40B4-BE49-F238E27FC236}">
                    <a16:creationId xmlns:a16="http://schemas.microsoft.com/office/drawing/2014/main" id="{15318AB4-65E2-584F-BCF4-A9197C6F4F6D}"/>
                  </a:ext>
                </a:extLst>
              </p:cNvPr>
              <p:cNvSpPr/>
              <p:nvPr/>
            </p:nvSpPr>
            <p:spPr>
              <a:xfrm>
                <a:off x="7408948" y="3772259"/>
                <a:ext cx="259407" cy="236257"/>
              </a:xfrm>
              <a:custGeom>
                <a:avLst/>
                <a:gdLst/>
                <a:ahLst/>
                <a:cxnLst/>
                <a:rect l="l" t="t" r="r" b="b"/>
                <a:pathLst>
                  <a:path w="8169" h="7440" extrusionOk="0">
                    <a:moveTo>
                      <a:pt x="4085" y="319"/>
                    </a:moveTo>
                    <a:cubicBezTo>
                      <a:pt x="4942" y="319"/>
                      <a:pt x="5823" y="653"/>
                      <a:pt x="6478" y="1319"/>
                    </a:cubicBezTo>
                    <a:cubicBezTo>
                      <a:pt x="7800" y="2653"/>
                      <a:pt x="7800" y="4796"/>
                      <a:pt x="6478" y="6117"/>
                    </a:cubicBezTo>
                    <a:cubicBezTo>
                      <a:pt x="5817" y="6778"/>
                      <a:pt x="4951" y="7109"/>
                      <a:pt x="4083" y="7109"/>
                    </a:cubicBezTo>
                    <a:cubicBezTo>
                      <a:pt x="3216" y="7109"/>
                      <a:pt x="2346" y="6778"/>
                      <a:pt x="1680" y="6117"/>
                    </a:cubicBezTo>
                    <a:cubicBezTo>
                      <a:pt x="358" y="4796"/>
                      <a:pt x="358" y="2653"/>
                      <a:pt x="1680" y="1319"/>
                    </a:cubicBezTo>
                    <a:cubicBezTo>
                      <a:pt x="2335" y="664"/>
                      <a:pt x="3216" y="319"/>
                      <a:pt x="4085" y="319"/>
                    </a:cubicBezTo>
                    <a:close/>
                    <a:moveTo>
                      <a:pt x="4088" y="1"/>
                    </a:moveTo>
                    <a:cubicBezTo>
                      <a:pt x="3132" y="1"/>
                      <a:pt x="2174" y="361"/>
                      <a:pt x="1442" y="1081"/>
                    </a:cubicBezTo>
                    <a:cubicBezTo>
                      <a:pt x="1" y="2534"/>
                      <a:pt x="1" y="4891"/>
                      <a:pt x="1442" y="6356"/>
                    </a:cubicBezTo>
                    <a:cubicBezTo>
                      <a:pt x="2180" y="7082"/>
                      <a:pt x="3120" y="7439"/>
                      <a:pt x="4085" y="7439"/>
                    </a:cubicBezTo>
                    <a:cubicBezTo>
                      <a:pt x="5037" y="7439"/>
                      <a:pt x="5978" y="7082"/>
                      <a:pt x="6716" y="6356"/>
                    </a:cubicBezTo>
                    <a:cubicBezTo>
                      <a:pt x="8169" y="4891"/>
                      <a:pt x="8169" y="2546"/>
                      <a:pt x="6716" y="1081"/>
                    </a:cubicBezTo>
                    <a:cubicBezTo>
                      <a:pt x="5996" y="361"/>
                      <a:pt x="5043" y="1"/>
                      <a:pt x="40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946;p33">
                <a:extLst>
                  <a:ext uri="{FF2B5EF4-FFF2-40B4-BE49-F238E27FC236}">
                    <a16:creationId xmlns:a16="http://schemas.microsoft.com/office/drawing/2014/main" id="{539F4CFC-5A2D-4C4F-BCF2-AD0435DB35B9}"/>
                  </a:ext>
                </a:extLst>
              </p:cNvPr>
              <p:cNvSpPr/>
              <p:nvPr/>
            </p:nvSpPr>
            <p:spPr>
              <a:xfrm>
                <a:off x="7487986" y="3680868"/>
                <a:ext cx="274522" cy="259565"/>
              </a:xfrm>
              <a:custGeom>
                <a:avLst/>
                <a:gdLst/>
                <a:ahLst/>
                <a:cxnLst/>
                <a:rect l="l" t="t" r="r" b="b"/>
                <a:pathLst>
                  <a:path w="8645" h="8174" extrusionOk="0">
                    <a:moveTo>
                      <a:pt x="3614" y="0"/>
                    </a:moveTo>
                    <a:cubicBezTo>
                      <a:pt x="2438" y="0"/>
                      <a:pt x="1262" y="447"/>
                      <a:pt x="369" y="1340"/>
                    </a:cubicBezTo>
                    <a:cubicBezTo>
                      <a:pt x="262" y="1447"/>
                      <a:pt x="167" y="1566"/>
                      <a:pt x="60" y="1685"/>
                    </a:cubicBezTo>
                    <a:cubicBezTo>
                      <a:pt x="0" y="1756"/>
                      <a:pt x="12" y="1864"/>
                      <a:pt x="84" y="1923"/>
                    </a:cubicBezTo>
                    <a:cubicBezTo>
                      <a:pt x="118" y="1948"/>
                      <a:pt x="155" y="1960"/>
                      <a:pt x="191" y="1960"/>
                    </a:cubicBezTo>
                    <a:cubicBezTo>
                      <a:pt x="240" y="1960"/>
                      <a:pt x="287" y="1936"/>
                      <a:pt x="322" y="1887"/>
                    </a:cubicBezTo>
                    <a:cubicBezTo>
                      <a:pt x="417" y="1792"/>
                      <a:pt x="500" y="1685"/>
                      <a:pt x="608" y="1578"/>
                    </a:cubicBezTo>
                    <a:cubicBezTo>
                      <a:pt x="1435" y="750"/>
                      <a:pt x="2524" y="337"/>
                      <a:pt x="3614" y="337"/>
                    </a:cubicBezTo>
                    <a:cubicBezTo>
                      <a:pt x="4703" y="337"/>
                      <a:pt x="5793" y="750"/>
                      <a:pt x="6620" y="1578"/>
                    </a:cubicBezTo>
                    <a:cubicBezTo>
                      <a:pt x="8275" y="3233"/>
                      <a:pt x="8275" y="5936"/>
                      <a:pt x="6620" y="7591"/>
                    </a:cubicBezTo>
                    <a:cubicBezTo>
                      <a:pt x="6513" y="7698"/>
                      <a:pt x="6418" y="7781"/>
                      <a:pt x="6311" y="7876"/>
                    </a:cubicBezTo>
                    <a:cubicBezTo>
                      <a:pt x="6239" y="7936"/>
                      <a:pt x="6215" y="8043"/>
                      <a:pt x="6275" y="8114"/>
                    </a:cubicBezTo>
                    <a:cubicBezTo>
                      <a:pt x="6311" y="8162"/>
                      <a:pt x="6358" y="8174"/>
                      <a:pt x="6418" y="8174"/>
                    </a:cubicBezTo>
                    <a:cubicBezTo>
                      <a:pt x="6454" y="8174"/>
                      <a:pt x="6489" y="8162"/>
                      <a:pt x="6513" y="8126"/>
                    </a:cubicBezTo>
                    <a:cubicBezTo>
                      <a:pt x="6632" y="8043"/>
                      <a:pt x="6751" y="7936"/>
                      <a:pt x="6858" y="7817"/>
                    </a:cubicBezTo>
                    <a:cubicBezTo>
                      <a:pt x="8644" y="6031"/>
                      <a:pt x="8644" y="3126"/>
                      <a:pt x="6858" y="1340"/>
                    </a:cubicBezTo>
                    <a:cubicBezTo>
                      <a:pt x="5965" y="447"/>
                      <a:pt x="4790" y="0"/>
                      <a:pt x="36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947;p33">
                <a:extLst>
                  <a:ext uri="{FF2B5EF4-FFF2-40B4-BE49-F238E27FC236}">
                    <a16:creationId xmlns:a16="http://schemas.microsoft.com/office/drawing/2014/main" id="{A0A1542B-7085-A446-976D-DF46965320F3}"/>
                  </a:ext>
                </a:extLst>
              </p:cNvPr>
              <p:cNvSpPr/>
              <p:nvPr/>
            </p:nvSpPr>
            <p:spPr>
              <a:xfrm>
                <a:off x="7691758" y="3789502"/>
                <a:ext cx="34073" cy="102918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3241" extrusionOk="0">
                    <a:moveTo>
                      <a:pt x="589" y="1"/>
                    </a:moveTo>
                    <a:cubicBezTo>
                      <a:pt x="580" y="1"/>
                      <a:pt x="570" y="1"/>
                      <a:pt x="560" y="2"/>
                    </a:cubicBezTo>
                    <a:cubicBezTo>
                      <a:pt x="477" y="38"/>
                      <a:pt x="429" y="121"/>
                      <a:pt x="441" y="217"/>
                    </a:cubicBezTo>
                    <a:cubicBezTo>
                      <a:pt x="715" y="1157"/>
                      <a:pt x="560" y="2145"/>
                      <a:pt x="37" y="2967"/>
                    </a:cubicBezTo>
                    <a:cubicBezTo>
                      <a:pt x="1" y="3038"/>
                      <a:pt x="13" y="3146"/>
                      <a:pt x="84" y="3205"/>
                    </a:cubicBezTo>
                    <a:cubicBezTo>
                      <a:pt x="120" y="3217"/>
                      <a:pt x="144" y="3241"/>
                      <a:pt x="167" y="3241"/>
                    </a:cubicBezTo>
                    <a:cubicBezTo>
                      <a:pt x="239" y="3241"/>
                      <a:pt x="275" y="3205"/>
                      <a:pt x="310" y="3158"/>
                    </a:cubicBezTo>
                    <a:cubicBezTo>
                      <a:pt x="906" y="2265"/>
                      <a:pt x="1072" y="1169"/>
                      <a:pt x="775" y="121"/>
                    </a:cubicBezTo>
                    <a:cubicBezTo>
                      <a:pt x="743" y="47"/>
                      <a:pt x="672" y="1"/>
                      <a:pt x="5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948;p33">
                <a:extLst>
                  <a:ext uri="{FF2B5EF4-FFF2-40B4-BE49-F238E27FC236}">
                    <a16:creationId xmlns:a16="http://schemas.microsoft.com/office/drawing/2014/main" id="{A33DB9D1-A6A9-9D4D-9595-D6C34BCCA196}"/>
                  </a:ext>
                </a:extLst>
              </p:cNvPr>
              <p:cNvSpPr/>
              <p:nvPr/>
            </p:nvSpPr>
            <p:spPr>
              <a:xfrm>
                <a:off x="7536000" y="3708082"/>
                <a:ext cx="173192" cy="72052"/>
              </a:xfrm>
              <a:custGeom>
                <a:avLst/>
                <a:gdLst/>
                <a:ahLst/>
                <a:cxnLst/>
                <a:rect l="l" t="t" r="r" b="b"/>
                <a:pathLst>
                  <a:path w="5454" h="2269" extrusionOk="0">
                    <a:moveTo>
                      <a:pt x="2121" y="0"/>
                    </a:moveTo>
                    <a:cubicBezTo>
                      <a:pt x="1410" y="0"/>
                      <a:pt x="707" y="204"/>
                      <a:pt x="108" y="590"/>
                    </a:cubicBezTo>
                    <a:cubicBezTo>
                      <a:pt x="36" y="638"/>
                      <a:pt x="0" y="733"/>
                      <a:pt x="60" y="828"/>
                    </a:cubicBezTo>
                    <a:cubicBezTo>
                      <a:pt x="91" y="874"/>
                      <a:pt x="147" y="906"/>
                      <a:pt x="205" y="906"/>
                    </a:cubicBezTo>
                    <a:cubicBezTo>
                      <a:pt x="237" y="906"/>
                      <a:pt x="269" y="897"/>
                      <a:pt x="298" y="876"/>
                    </a:cubicBezTo>
                    <a:cubicBezTo>
                      <a:pt x="841" y="534"/>
                      <a:pt x="1478" y="344"/>
                      <a:pt x="2123" y="344"/>
                    </a:cubicBezTo>
                    <a:cubicBezTo>
                      <a:pt x="2241" y="344"/>
                      <a:pt x="2359" y="351"/>
                      <a:pt x="2477" y="364"/>
                    </a:cubicBezTo>
                    <a:cubicBezTo>
                      <a:pt x="3251" y="435"/>
                      <a:pt x="3977" y="792"/>
                      <a:pt x="4513" y="1328"/>
                    </a:cubicBezTo>
                    <a:cubicBezTo>
                      <a:pt x="4763" y="1590"/>
                      <a:pt x="4977" y="1864"/>
                      <a:pt x="5120" y="2185"/>
                    </a:cubicBezTo>
                    <a:cubicBezTo>
                      <a:pt x="5156" y="2245"/>
                      <a:pt x="5215" y="2269"/>
                      <a:pt x="5275" y="2269"/>
                    </a:cubicBezTo>
                    <a:cubicBezTo>
                      <a:pt x="5299" y="2269"/>
                      <a:pt x="5323" y="2269"/>
                      <a:pt x="5346" y="2257"/>
                    </a:cubicBezTo>
                    <a:cubicBezTo>
                      <a:pt x="5418" y="2197"/>
                      <a:pt x="5453" y="2102"/>
                      <a:pt x="5406" y="2019"/>
                    </a:cubicBezTo>
                    <a:cubicBezTo>
                      <a:pt x="5227" y="1673"/>
                      <a:pt x="5001" y="1364"/>
                      <a:pt x="4739" y="1102"/>
                    </a:cubicBezTo>
                    <a:cubicBezTo>
                      <a:pt x="4144" y="507"/>
                      <a:pt x="3334" y="114"/>
                      <a:pt x="2489" y="18"/>
                    </a:cubicBezTo>
                    <a:cubicBezTo>
                      <a:pt x="2366" y="6"/>
                      <a:pt x="2243" y="0"/>
                      <a:pt x="21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130" name="Рисунок 129">
              <a:extLst>
                <a:ext uri="{FF2B5EF4-FFF2-40B4-BE49-F238E27FC236}">
                  <a16:creationId xmlns:a16="http://schemas.microsoft.com/office/drawing/2014/main" id="{5D20B1AA-3143-2C40-BA10-069A3D25B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267376" y="2258363"/>
              <a:ext cx="291695" cy="397765"/>
            </a:xfrm>
            <a:prstGeom prst="rect">
              <a:avLst/>
            </a:prstGeom>
          </p:spPr>
        </p:pic>
      </p:grpSp>
      <p:grpSp>
        <p:nvGrpSpPr>
          <p:cNvPr id="136" name="Группа 135">
            <a:extLst>
              <a:ext uri="{FF2B5EF4-FFF2-40B4-BE49-F238E27FC236}">
                <a16:creationId xmlns:a16="http://schemas.microsoft.com/office/drawing/2014/main" id="{E361A57D-E728-0246-BCF5-091FC4D4B86A}"/>
              </a:ext>
            </a:extLst>
          </p:cNvPr>
          <p:cNvGrpSpPr/>
          <p:nvPr/>
        </p:nvGrpSpPr>
        <p:grpSpPr>
          <a:xfrm>
            <a:off x="3451212" y="1588240"/>
            <a:ext cx="575702" cy="521935"/>
            <a:chOff x="10003133" y="1867545"/>
            <a:chExt cx="1033926" cy="987159"/>
          </a:xfrm>
          <a:solidFill>
            <a:srgbClr val="004F9F"/>
          </a:solidFill>
        </p:grpSpPr>
        <p:grpSp>
          <p:nvGrpSpPr>
            <p:cNvPr id="137" name="Google Shape;943;p33">
              <a:extLst>
                <a:ext uri="{FF2B5EF4-FFF2-40B4-BE49-F238E27FC236}">
                  <a16:creationId xmlns:a16="http://schemas.microsoft.com/office/drawing/2014/main" id="{74083B92-F515-EC43-846C-C2666D21B305}"/>
                </a:ext>
              </a:extLst>
            </p:cNvPr>
            <p:cNvGrpSpPr/>
            <p:nvPr/>
          </p:nvGrpSpPr>
          <p:grpSpPr>
            <a:xfrm>
              <a:off x="10003133" y="1867545"/>
              <a:ext cx="1033926" cy="987159"/>
              <a:chOff x="7390435" y="3680868"/>
              <a:chExt cx="372073" cy="355244"/>
            </a:xfrm>
            <a:grpFill/>
          </p:grpSpPr>
          <p:sp>
            <p:nvSpPr>
              <p:cNvPr id="139" name="Google Shape;944;p33">
                <a:extLst>
                  <a:ext uri="{FF2B5EF4-FFF2-40B4-BE49-F238E27FC236}">
                    <a16:creationId xmlns:a16="http://schemas.microsoft.com/office/drawing/2014/main" id="{AB9BC043-2B65-1540-8E82-66BB7A9F9D4D}"/>
                  </a:ext>
                </a:extLst>
              </p:cNvPr>
              <p:cNvSpPr/>
              <p:nvPr/>
            </p:nvSpPr>
            <p:spPr>
              <a:xfrm>
                <a:off x="7390435" y="3744950"/>
                <a:ext cx="294178" cy="291162"/>
              </a:xfrm>
              <a:custGeom>
                <a:avLst/>
                <a:gdLst/>
                <a:ahLst/>
                <a:cxnLst/>
                <a:rect l="l" t="t" r="r" b="b"/>
                <a:pathLst>
                  <a:path w="9264" h="9169" extrusionOk="0">
                    <a:moveTo>
                      <a:pt x="4668" y="0"/>
                    </a:moveTo>
                    <a:cubicBezTo>
                      <a:pt x="3441" y="0"/>
                      <a:pt x="2287" y="477"/>
                      <a:pt x="1417" y="1334"/>
                    </a:cubicBezTo>
                    <a:cubicBezTo>
                      <a:pt x="1358" y="1393"/>
                      <a:pt x="1358" y="1501"/>
                      <a:pt x="1417" y="1572"/>
                    </a:cubicBezTo>
                    <a:cubicBezTo>
                      <a:pt x="1447" y="1602"/>
                      <a:pt x="1489" y="1617"/>
                      <a:pt x="1532" y="1617"/>
                    </a:cubicBezTo>
                    <a:cubicBezTo>
                      <a:pt x="1575" y="1617"/>
                      <a:pt x="1620" y="1602"/>
                      <a:pt x="1655" y="1572"/>
                    </a:cubicBezTo>
                    <a:cubicBezTo>
                      <a:pt x="2465" y="774"/>
                      <a:pt x="3537" y="322"/>
                      <a:pt x="4668" y="322"/>
                    </a:cubicBezTo>
                    <a:cubicBezTo>
                      <a:pt x="5799" y="322"/>
                      <a:pt x="6870" y="774"/>
                      <a:pt x="7668" y="1572"/>
                    </a:cubicBezTo>
                    <a:cubicBezTo>
                      <a:pt x="8478" y="2382"/>
                      <a:pt x="8918" y="3453"/>
                      <a:pt x="8918" y="4584"/>
                    </a:cubicBezTo>
                    <a:cubicBezTo>
                      <a:pt x="8918" y="5715"/>
                      <a:pt x="8478" y="6787"/>
                      <a:pt x="7668" y="7585"/>
                    </a:cubicBezTo>
                    <a:cubicBezTo>
                      <a:pt x="6841" y="8412"/>
                      <a:pt x="5751" y="8826"/>
                      <a:pt x="4662" y="8826"/>
                    </a:cubicBezTo>
                    <a:cubicBezTo>
                      <a:pt x="3572" y="8826"/>
                      <a:pt x="2483" y="8412"/>
                      <a:pt x="1655" y="7585"/>
                    </a:cubicBezTo>
                    <a:cubicBezTo>
                      <a:pt x="953" y="6882"/>
                      <a:pt x="524" y="5965"/>
                      <a:pt x="441" y="4977"/>
                    </a:cubicBezTo>
                    <a:cubicBezTo>
                      <a:pt x="346" y="4013"/>
                      <a:pt x="596" y="3037"/>
                      <a:pt x="1132" y="2227"/>
                    </a:cubicBezTo>
                    <a:cubicBezTo>
                      <a:pt x="1179" y="2155"/>
                      <a:pt x="1167" y="2048"/>
                      <a:pt x="1096" y="1989"/>
                    </a:cubicBezTo>
                    <a:cubicBezTo>
                      <a:pt x="1066" y="1972"/>
                      <a:pt x="1035" y="1964"/>
                      <a:pt x="1005" y="1964"/>
                    </a:cubicBezTo>
                    <a:cubicBezTo>
                      <a:pt x="950" y="1964"/>
                      <a:pt x="896" y="1990"/>
                      <a:pt x="858" y="2036"/>
                    </a:cubicBezTo>
                    <a:cubicBezTo>
                      <a:pt x="274" y="2894"/>
                      <a:pt x="1" y="3953"/>
                      <a:pt x="108" y="5013"/>
                    </a:cubicBezTo>
                    <a:cubicBezTo>
                      <a:pt x="215" y="6073"/>
                      <a:pt x="679" y="7085"/>
                      <a:pt x="1429" y="7823"/>
                    </a:cubicBezTo>
                    <a:cubicBezTo>
                      <a:pt x="2322" y="8716"/>
                      <a:pt x="3501" y="9168"/>
                      <a:pt x="4680" y="9168"/>
                    </a:cubicBezTo>
                    <a:cubicBezTo>
                      <a:pt x="5858" y="9168"/>
                      <a:pt x="7025" y="8716"/>
                      <a:pt x="7918" y="7823"/>
                    </a:cubicBezTo>
                    <a:cubicBezTo>
                      <a:pt x="8787" y="6966"/>
                      <a:pt x="9264" y="5799"/>
                      <a:pt x="9264" y="4584"/>
                    </a:cubicBezTo>
                    <a:cubicBezTo>
                      <a:pt x="9264" y="3358"/>
                      <a:pt x="8787" y="2203"/>
                      <a:pt x="7906" y="1334"/>
                    </a:cubicBezTo>
                    <a:cubicBezTo>
                      <a:pt x="7049" y="477"/>
                      <a:pt x="5882" y="0"/>
                      <a:pt x="46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945;p33">
                <a:extLst>
                  <a:ext uri="{FF2B5EF4-FFF2-40B4-BE49-F238E27FC236}">
                    <a16:creationId xmlns:a16="http://schemas.microsoft.com/office/drawing/2014/main" id="{15318AB4-65E2-584F-BCF4-A9197C6F4F6D}"/>
                  </a:ext>
                </a:extLst>
              </p:cNvPr>
              <p:cNvSpPr/>
              <p:nvPr/>
            </p:nvSpPr>
            <p:spPr>
              <a:xfrm>
                <a:off x="7408948" y="3772259"/>
                <a:ext cx="259407" cy="236257"/>
              </a:xfrm>
              <a:custGeom>
                <a:avLst/>
                <a:gdLst/>
                <a:ahLst/>
                <a:cxnLst/>
                <a:rect l="l" t="t" r="r" b="b"/>
                <a:pathLst>
                  <a:path w="8169" h="7440" extrusionOk="0">
                    <a:moveTo>
                      <a:pt x="4085" y="319"/>
                    </a:moveTo>
                    <a:cubicBezTo>
                      <a:pt x="4942" y="319"/>
                      <a:pt x="5823" y="653"/>
                      <a:pt x="6478" y="1319"/>
                    </a:cubicBezTo>
                    <a:cubicBezTo>
                      <a:pt x="7800" y="2653"/>
                      <a:pt x="7800" y="4796"/>
                      <a:pt x="6478" y="6117"/>
                    </a:cubicBezTo>
                    <a:cubicBezTo>
                      <a:pt x="5817" y="6778"/>
                      <a:pt x="4951" y="7109"/>
                      <a:pt x="4083" y="7109"/>
                    </a:cubicBezTo>
                    <a:cubicBezTo>
                      <a:pt x="3216" y="7109"/>
                      <a:pt x="2346" y="6778"/>
                      <a:pt x="1680" y="6117"/>
                    </a:cubicBezTo>
                    <a:cubicBezTo>
                      <a:pt x="358" y="4796"/>
                      <a:pt x="358" y="2653"/>
                      <a:pt x="1680" y="1319"/>
                    </a:cubicBezTo>
                    <a:cubicBezTo>
                      <a:pt x="2335" y="664"/>
                      <a:pt x="3216" y="319"/>
                      <a:pt x="4085" y="319"/>
                    </a:cubicBezTo>
                    <a:close/>
                    <a:moveTo>
                      <a:pt x="4088" y="1"/>
                    </a:moveTo>
                    <a:cubicBezTo>
                      <a:pt x="3132" y="1"/>
                      <a:pt x="2174" y="361"/>
                      <a:pt x="1442" y="1081"/>
                    </a:cubicBezTo>
                    <a:cubicBezTo>
                      <a:pt x="1" y="2534"/>
                      <a:pt x="1" y="4891"/>
                      <a:pt x="1442" y="6356"/>
                    </a:cubicBezTo>
                    <a:cubicBezTo>
                      <a:pt x="2180" y="7082"/>
                      <a:pt x="3120" y="7439"/>
                      <a:pt x="4085" y="7439"/>
                    </a:cubicBezTo>
                    <a:cubicBezTo>
                      <a:pt x="5037" y="7439"/>
                      <a:pt x="5978" y="7082"/>
                      <a:pt x="6716" y="6356"/>
                    </a:cubicBezTo>
                    <a:cubicBezTo>
                      <a:pt x="8169" y="4891"/>
                      <a:pt x="8169" y="2546"/>
                      <a:pt x="6716" y="1081"/>
                    </a:cubicBezTo>
                    <a:cubicBezTo>
                      <a:pt x="5996" y="361"/>
                      <a:pt x="5043" y="1"/>
                      <a:pt x="40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946;p33">
                <a:extLst>
                  <a:ext uri="{FF2B5EF4-FFF2-40B4-BE49-F238E27FC236}">
                    <a16:creationId xmlns:a16="http://schemas.microsoft.com/office/drawing/2014/main" id="{539F4CFC-5A2D-4C4F-BCF2-AD0435DB35B9}"/>
                  </a:ext>
                </a:extLst>
              </p:cNvPr>
              <p:cNvSpPr/>
              <p:nvPr/>
            </p:nvSpPr>
            <p:spPr>
              <a:xfrm>
                <a:off x="7487986" y="3680868"/>
                <a:ext cx="274522" cy="259565"/>
              </a:xfrm>
              <a:custGeom>
                <a:avLst/>
                <a:gdLst/>
                <a:ahLst/>
                <a:cxnLst/>
                <a:rect l="l" t="t" r="r" b="b"/>
                <a:pathLst>
                  <a:path w="8645" h="8174" extrusionOk="0">
                    <a:moveTo>
                      <a:pt x="3614" y="0"/>
                    </a:moveTo>
                    <a:cubicBezTo>
                      <a:pt x="2438" y="0"/>
                      <a:pt x="1262" y="447"/>
                      <a:pt x="369" y="1340"/>
                    </a:cubicBezTo>
                    <a:cubicBezTo>
                      <a:pt x="262" y="1447"/>
                      <a:pt x="167" y="1566"/>
                      <a:pt x="60" y="1685"/>
                    </a:cubicBezTo>
                    <a:cubicBezTo>
                      <a:pt x="0" y="1756"/>
                      <a:pt x="12" y="1864"/>
                      <a:pt x="84" y="1923"/>
                    </a:cubicBezTo>
                    <a:cubicBezTo>
                      <a:pt x="118" y="1948"/>
                      <a:pt x="155" y="1960"/>
                      <a:pt x="191" y="1960"/>
                    </a:cubicBezTo>
                    <a:cubicBezTo>
                      <a:pt x="240" y="1960"/>
                      <a:pt x="287" y="1936"/>
                      <a:pt x="322" y="1887"/>
                    </a:cubicBezTo>
                    <a:cubicBezTo>
                      <a:pt x="417" y="1792"/>
                      <a:pt x="500" y="1685"/>
                      <a:pt x="608" y="1578"/>
                    </a:cubicBezTo>
                    <a:cubicBezTo>
                      <a:pt x="1435" y="750"/>
                      <a:pt x="2524" y="337"/>
                      <a:pt x="3614" y="337"/>
                    </a:cubicBezTo>
                    <a:cubicBezTo>
                      <a:pt x="4703" y="337"/>
                      <a:pt x="5793" y="750"/>
                      <a:pt x="6620" y="1578"/>
                    </a:cubicBezTo>
                    <a:cubicBezTo>
                      <a:pt x="8275" y="3233"/>
                      <a:pt x="8275" y="5936"/>
                      <a:pt x="6620" y="7591"/>
                    </a:cubicBezTo>
                    <a:cubicBezTo>
                      <a:pt x="6513" y="7698"/>
                      <a:pt x="6418" y="7781"/>
                      <a:pt x="6311" y="7876"/>
                    </a:cubicBezTo>
                    <a:cubicBezTo>
                      <a:pt x="6239" y="7936"/>
                      <a:pt x="6215" y="8043"/>
                      <a:pt x="6275" y="8114"/>
                    </a:cubicBezTo>
                    <a:cubicBezTo>
                      <a:pt x="6311" y="8162"/>
                      <a:pt x="6358" y="8174"/>
                      <a:pt x="6418" y="8174"/>
                    </a:cubicBezTo>
                    <a:cubicBezTo>
                      <a:pt x="6454" y="8174"/>
                      <a:pt x="6489" y="8162"/>
                      <a:pt x="6513" y="8126"/>
                    </a:cubicBezTo>
                    <a:cubicBezTo>
                      <a:pt x="6632" y="8043"/>
                      <a:pt x="6751" y="7936"/>
                      <a:pt x="6858" y="7817"/>
                    </a:cubicBezTo>
                    <a:cubicBezTo>
                      <a:pt x="8644" y="6031"/>
                      <a:pt x="8644" y="3126"/>
                      <a:pt x="6858" y="1340"/>
                    </a:cubicBezTo>
                    <a:cubicBezTo>
                      <a:pt x="5965" y="447"/>
                      <a:pt x="4790" y="0"/>
                      <a:pt x="36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947;p33">
                <a:extLst>
                  <a:ext uri="{FF2B5EF4-FFF2-40B4-BE49-F238E27FC236}">
                    <a16:creationId xmlns:a16="http://schemas.microsoft.com/office/drawing/2014/main" id="{A0A1542B-7085-A446-976D-DF46965320F3}"/>
                  </a:ext>
                </a:extLst>
              </p:cNvPr>
              <p:cNvSpPr/>
              <p:nvPr/>
            </p:nvSpPr>
            <p:spPr>
              <a:xfrm>
                <a:off x="7691758" y="3789502"/>
                <a:ext cx="34073" cy="102918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3241" extrusionOk="0">
                    <a:moveTo>
                      <a:pt x="589" y="1"/>
                    </a:moveTo>
                    <a:cubicBezTo>
                      <a:pt x="580" y="1"/>
                      <a:pt x="570" y="1"/>
                      <a:pt x="560" y="2"/>
                    </a:cubicBezTo>
                    <a:cubicBezTo>
                      <a:pt x="477" y="38"/>
                      <a:pt x="429" y="121"/>
                      <a:pt x="441" y="217"/>
                    </a:cubicBezTo>
                    <a:cubicBezTo>
                      <a:pt x="715" y="1157"/>
                      <a:pt x="560" y="2145"/>
                      <a:pt x="37" y="2967"/>
                    </a:cubicBezTo>
                    <a:cubicBezTo>
                      <a:pt x="1" y="3038"/>
                      <a:pt x="13" y="3146"/>
                      <a:pt x="84" y="3205"/>
                    </a:cubicBezTo>
                    <a:cubicBezTo>
                      <a:pt x="120" y="3217"/>
                      <a:pt x="144" y="3241"/>
                      <a:pt x="167" y="3241"/>
                    </a:cubicBezTo>
                    <a:cubicBezTo>
                      <a:pt x="239" y="3241"/>
                      <a:pt x="275" y="3205"/>
                      <a:pt x="310" y="3158"/>
                    </a:cubicBezTo>
                    <a:cubicBezTo>
                      <a:pt x="906" y="2265"/>
                      <a:pt x="1072" y="1169"/>
                      <a:pt x="775" y="121"/>
                    </a:cubicBezTo>
                    <a:cubicBezTo>
                      <a:pt x="743" y="47"/>
                      <a:pt x="672" y="1"/>
                      <a:pt x="5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948;p33">
                <a:extLst>
                  <a:ext uri="{FF2B5EF4-FFF2-40B4-BE49-F238E27FC236}">
                    <a16:creationId xmlns:a16="http://schemas.microsoft.com/office/drawing/2014/main" id="{A33DB9D1-A6A9-9D4D-9595-D6C34BCCA196}"/>
                  </a:ext>
                </a:extLst>
              </p:cNvPr>
              <p:cNvSpPr/>
              <p:nvPr/>
            </p:nvSpPr>
            <p:spPr>
              <a:xfrm>
                <a:off x="7536000" y="3708082"/>
                <a:ext cx="173192" cy="72052"/>
              </a:xfrm>
              <a:custGeom>
                <a:avLst/>
                <a:gdLst/>
                <a:ahLst/>
                <a:cxnLst/>
                <a:rect l="l" t="t" r="r" b="b"/>
                <a:pathLst>
                  <a:path w="5454" h="2269" extrusionOk="0">
                    <a:moveTo>
                      <a:pt x="2121" y="0"/>
                    </a:moveTo>
                    <a:cubicBezTo>
                      <a:pt x="1410" y="0"/>
                      <a:pt x="707" y="204"/>
                      <a:pt x="108" y="590"/>
                    </a:cubicBezTo>
                    <a:cubicBezTo>
                      <a:pt x="36" y="638"/>
                      <a:pt x="0" y="733"/>
                      <a:pt x="60" y="828"/>
                    </a:cubicBezTo>
                    <a:cubicBezTo>
                      <a:pt x="91" y="874"/>
                      <a:pt x="147" y="906"/>
                      <a:pt x="205" y="906"/>
                    </a:cubicBezTo>
                    <a:cubicBezTo>
                      <a:pt x="237" y="906"/>
                      <a:pt x="269" y="897"/>
                      <a:pt x="298" y="876"/>
                    </a:cubicBezTo>
                    <a:cubicBezTo>
                      <a:pt x="841" y="534"/>
                      <a:pt x="1478" y="344"/>
                      <a:pt x="2123" y="344"/>
                    </a:cubicBezTo>
                    <a:cubicBezTo>
                      <a:pt x="2241" y="344"/>
                      <a:pt x="2359" y="351"/>
                      <a:pt x="2477" y="364"/>
                    </a:cubicBezTo>
                    <a:cubicBezTo>
                      <a:pt x="3251" y="435"/>
                      <a:pt x="3977" y="792"/>
                      <a:pt x="4513" y="1328"/>
                    </a:cubicBezTo>
                    <a:cubicBezTo>
                      <a:pt x="4763" y="1590"/>
                      <a:pt x="4977" y="1864"/>
                      <a:pt x="5120" y="2185"/>
                    </a:cubicBezTo>
                    <a:cubicBezTo>
                      <a:pt x="5156" y="2245"/>
                      <a:pt x="5215" y="2269"/>
                      <a:pt x="5275" y="2269"/>
                    </a:cubicBezTo>
                    <a:cubicBezTo>
                      <a:pt x="5299" y="2269"/>
                      <a:pt x="5323" y="2269"/>
                      <a:pt x="5346" y="2257"/>
                    </a:cubicBezTo>
                    <a:cubicBezTo>
                      <a:pt x="5418" y="2197"/>
                      <a:pt x="5453" y="2102"/>
                      <a:pt x="5406" y="2019"/>
                    </a:cubicBezTo>
                    <a:cubicBezTo>
                      <a:pt x="5227" y="1673"/>
                      <a:pt x="5001" y="1364"/>
                      <a:pt x="4739" y="1102"/>
                    </a:cubicBezTo>
                    <a:cubicBezTo>
                      <a:pt x="4144" y="507"/>
                      <a:pt x="3334" y="114"/>
                      <a:pt x="2489" y="18"/>
                    </a:cubicBezTo>
                    <a:cubicBezTo>
                      <a:pt x="2366" y="6"/>
                      <a:pt x="2243" y="0"/>
                      <a:pt x="21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138" name="Рисунок 137">
              <a:extLst>
                <a:ext uri="{FF2B5EF4-FFF2-40B4-BE49-F238E27FC236}">
                  <a16:creationId xmlns:a16="http://schemas.microsoft.com/office/drawing/2014/main" id="{5D20B1AA-3143-2C40-BA10-069A3D25B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267376" y="2258363"/>
              <a:ext cx="291695" cy="397765"/>
            </a:xfrm>
            <a:prstGeom prst="rect">
              <a:avLst/>
            </a:prstGeom>
          </p:spPr>
        </p:pic>
      </p:grpSp>
      <p:grpSp>
        <p:nvGrpSpPr>
          <p:cNvPr id="144" name="Группа 143">
            <a:extLst>
              <a:ext uri="{FF2B5EF4-FFF2-40B4-BE49-F238E27FC236}">
                <a16:creationId xmlns:a16="http://schemas.microsoft.com/office/drawing/2014/main" id="{E361A57D-E728-0246-BCF5-091FC4D4B86A}"/>
              </a:ext>
            </a:extLst>
          </p:cNvPr>
          <p:cNvGrpSpPr/>
          <p:nvPr/>
        </p:nvGrpSpPr>
        <p:grpSpPr>
          <a:xfrm>
            <a:off x="3479871" y="2357145"/>
            <a:ext cx="575702" cy="521935"/>
            <a:chOff x="10003133" y="1867545"/>
            <a:chExt cx="1033926" cy="987159"/>
          </a:xfrm>
          <a:solidFill>
            <a:srgbClr val="004F9F"/>
          </a:solidFill>
        </p:grpSpPr>
        <p:grpSp>
          <p:nvGrpSpPr>
            <p:cNvPr id="145" name="Google Shape;943;p33">
              <a:extLst>
                <a:ext uri="{FF2B5EF4-FFF2-40B4-BE49-F238E27FC236}">
                  <a16:creationId xmlns:a16="http://schemas.microsoft.com/office/drawing/2014/main" id="{74083B92-F515-EC43-846C-C2666D21B305}"/>
                </a:ext>
              </a:extLst>
            </p:cNvPr>
            <p:cNvGrpSpPr/>
            <p:nvPr/>
          </p:nvGrpSpPr>
          <p:grpSpPr>
            <a:xfrm>
              <a:off x="10003133" y="1867545"/>
              <a:ext cx="1033926" cy="987159"/>
              <a:chOff x="7390435" y="3680868"/>
              <a:chExt cx="372073" cy="355244"/>
            </a:xfrm>
            <a:grpFill/>
          </p:grpSpPr>
          <p:sp>
            <p:nvSpPr>
              <p:cNvPr id="147" name="Google Shape;944;p33">
                <a:extLst>
                  <a:ext uri="{FF2B5EF4-FFF2-40B4-BE49-F238E27FC236}">
                    <a16:creationId xmlns:a16="http://schemas.microsoft.com/office/drawing/2014/main" id="{AB9BC043-2B65-1540-8E82-66BB7A9F9D4D}"/>
                  </a:ext>
                </a:extLst>
              </p:cNvPr>
              <p:cNvSpPr/>
              <p:nvPr/>
            </p:nvSpPr>
            <p:spPr>
              <a:xfrm>
                <a:off x="7390435" y="3744950"/>
                <a:ext cx="294178" cy="291162"/>
              </a:xfrm>
              <a:custGeom>
                <a:avLst/>
                <a:gdLst/>
                <a:ahLst/>
                <a:cxnLst/>
                <a:rect l="l" t="t" r="r" b="b"/>
                <a:pathLst>
                  <a:path w="9264" h="9169" extrusionOk="0">
                    <a:moveTo>
                      <a:pt x="4668" y="0"/>
                    </a:moveTo>
                    <a:cubicBezTo>
                      <a:pt x="3441" y="0"/>
                      <a:pt x="2287" y="477"/>
                      <a:pt x="1417" y="1334"/>
                    </a:cubicBezTo>
                    <a:cubicBezTo>
                      <a:pt x="1358" y="1393"/>
                      <a:pt x="1358" y="1501"/>
                      <a:pt x="1417" y="1572"/>
                    </a:cubicBezTo>
                    <a:cubicBezTo>
                      <a:pt x="1447" y="1602"/>
                      <a:pt x="1489" y="1617"/>
                      <a:pt x="1532" y="1617"/>
                    </a:cubicBezTo>
                    <a:cubicBezTo>
                      <a:pt x="1575" y="1617"/>
                      <a:pt x="1620" y="1602"/>
                      <a:pt x="1655" y="1572"/>
                    </a:cubicBezTo>
                    <a:cubicBezTo>
                      <a:pt x="2465" y="774"/>
                      <a:pt x="3537" y="322"/>
                      <a:pt x="4668" y="322"/>
                    </a:cubicBezTo>
                    <a:cubicBezTo>
                      <a:pt x="5799" y="322"/>
                      <a:pt x="6870" y="774"/>
                      <a:pt x="7668" y="1572"/>
                    </a:cubicBezTo>
                    <a:cubicBezTo>
                      <a:pt x="8478" y="2382"/>
                      <a:pt x="8918" y="3453"/>
                      <a:pt x="8918" y="4584"/>
                    </a:cubicBezTo>
                    <a:cubicBezTo>
                      <a:pt x="8918" y="5715"/>
                      <a:pt x="8478" y="6787"/>
                      <a:pt x="7668" y="7585"/>
                    </a:cubicBezTo>
                    <a:cubicBezTo>
                      <a:pt x="6841" y="8412"/>
                      <a:pt x="5751" y="8826"/>
                      <a:pt x="4662" y="8826"/>
                    </a:cubicBezTo>
                    <a:cubicBezTo>
                      <a:pt x="3572" y="8826"/>
                      <a:pt x="2483" y="8412"/>
                      <a:pt x="1655" y="7585"/>
                    </a:cubicBezTo>
                    <a:cubicBezTo>
                      <a:pt x="953" y="6882"/>
                      <a:pt x="524" y="5965"/>
                      <a:pt x="441" y="4977"/>
                    </a:cubicBezTo>
                    <a:cubicBezTo>
                      <a:pt x="346" y="4013"/>
                      <a:pt x="596" y="3037"/>
                      <a:pt x="1132" y="2227"/>
                    </a:cubicBezTo>
                    <a:cubicBezTo>
                      <a:pt x="1179" y="2155"/>
                      <a:pt x="1167" y="2048"/>
                      <a:pt x="1096" y="1989"/>
                    </a:cubicBezTo>
                    <a:cubicBezTo>
                      <a:pt x="1066" y="1972"/>
                      <a:pt x="1035" y="1964"/>
                      <a:pt x="1005" y="1964"/>
                    </a:cubicBezTo>
                    <a:cubicBezTo>
                      <a:pt x="950" y="1964"/>
                      <a:pt x="896" y="1990"/>
                      <a:pt x="858" y="2036"/>
                    </a:cubicBezTo>
                    <a:cubicBezTo>
                      <a:pt x="274" y="2894"/>
                      <a:pt x="1" y="3953"/>
                      <a:pt x="108" y="5013"/>
                    </a:cubicBezTo>
                    <a:cubicBezTo>
                      <a:pt x="215" y="6073"/>
                      <a:pt x="679" y="7085"/>
                      <a:pt x="1429" y="7823"/>
                    </a:cubicBezTo>
                    <a:cubicBezTo>
                      <a:pt x="2322" y="8716"/>
                      <a:pt x="3501" y="9168"/>
                      <a:pt x="4680" y="9168"/>
                    </a:cubicBezTo>
                    <a:cubicBezTo>
                      <a:pt x="5858" y="9168"/>
                      <a:pt x="7025" y="8716"/>
                      <a:pt x="7918" y="7823"/>
                    </a:cubicBezTo>
                    <a:cubicBezTo>
                      <a:pt x="8787" y="6966"/>
                      <a:pt x="9264" y="5799"/>
                      <a:pt x="9264" y="4584"/>
                    </a:cubicBezTo>
                    <a:cubicBezTo>
                      <a:pt x="9264" y="3358"/>
                      <a:pt x="8787" y="2203"/>
                      <a:pt x="7906" y="1334"/>
                    </a:cubicBezTo>
                    <a:cubicBezTo>
                      <a:pt x="7049" y="477"/>
                      <a:pt x="5882" y="0"/>
                      <a:pt x="46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945;p33">
                <a:extLst>
                  <a:ext uri="{FF2B5EF4-FFF2-40B4-BE49-F238E27FC236}">
                    <a16:creationId xmlns:a16="http://schemas.microsoft.com/office/drawing/2014/main" id="{15318AB4-65E2-584F-BCF4-A9197C6F4F6D}"/>
                  </a:ext>
                </a:extLst>
              </p:cNvPr>
              <p:cNvSpPr/>
              <p:nvPr/>
            </p:nvSpPr>
            <p:spPr>
              <a:xfrm>
                <a:off x="7408948" y="3772259"/>
                <a:ext cx="259407" cy="236257"/>
              </a:xfrm>
              <a:custGeom>
                <a:avLst/>
                <a:gdLst/>
                <a:ahLst/>
                <a:cxnLst/>
                <a:rect l="l" t="t" r="r" b="b"/>
                <a:pathLst>
                  <a:path w="8169" h="7440" extrusionOk="0">
                    <a:moveTo>
                      <a:pt x="4085" y="319"/>
                    </a:moveTo>
                    <a:cubicBezTo>
                      <a:pt x="4942" y="319"/>
                      <a:pt x="5823" y="653"/>
                      <a:pt x="6478" y="1319"/>
                    </a:cubicBezTo>
                    <a:cubicBezTo>
                      <a:pt x="7800" y="2653"/>
                      <a:pt x="7800" y="4796"/>
                      <a:pt x="6478" y="6117"/>
                    </a:cubicBezTo>
                    <a:cubicBezTo>
                      <a:pt x="5817" y="6778"/>
                      <a:pt x="4951" y="7109"/>
                      <a:pt x="4083" y="7109"/>
                    </a:cubicBezTo>
                    <a:cubicBezTo>
                      <a:pt x="3216" y="7109"/>
                      <a:pt x="2346" y="6778"/>
                      <a:pt x="1680" y="6117"/>
                    </a:cubicBezTo>
                    <a:cubicBezTo>
                      <a:pt x="358" y="4796"/>
                      <a:pt x="358" y="2653"/>
                      <a:pt x="1680" y="1319"/>
                    </a:cubicBezTo>
                    <a:cubicBezTo>
                      <a:pt x="2335" y="664"/>
                      <a:pt x="3216" y="319"/>
                      <a:pt x="4085" y="319"/>
                    </a:cubicBezTo>
                    <a:close/>
                    <a:moveTo>
                      <a:pt x="4088" y="1"/>
                    </a:moveTo>
                    <a:cubicBezTo>
                      <a:pt x="3132" y="1"/>
                      <a:pt x="2174" y="361"/>
                      <a:pt x="1442" y="1081"/>
                    </a:cubicBezTo>
                    <a:cubicBezTo>
                      <a:pt x="1" y="2534"/>
                      <a:pt x="1" y="4891"/>
                      <a:pt x="1442" y="6356"/>
                    </a:cubicBezTo>
                    <a:cubicBezTo>
                      <a:pt x="2180" y="7082"/>
                      <a:pt x="3120" y="7439"/>
                      <a:pt x="4085" y="7439"/>
                    </a:cubicBezTo>
                    <a:cubicBezTo>
                      <a:pt x="5037" y="7439"/>
                      <a:pt x="5978" y="7082"/>
                      <a:pt x="6716" y="6356"/>
                    </a:cubicBezTo>
                    <a:cubicBezTo>
                      <a:pt x="8169" y="4891"/>
                      <a:pt x="8169" y="2546"/>
                      <a:pt x="6716" y="1081"/>
                    </a:cubicBezTo>
                    <a:cubicBezTo>
                      <a:pt x="5996" y="361"/>
                      <a:pt x="5043" y="1"/>
                      <a:pt x="40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946;p33">
                <a:extLst>
                  <a:ext uri="{FF2B5EF4-FFF2-40B4-BE49-F238E27FC236}">
                    <a16:creationId xmlns:a16="http://schemas.microsoft.com/office/drawing/2014/main" id="{539F4CFC-5A2D-4C4F-BCF2-AD0435DB35B9}"/>
                  </a:ext>
                </a:extLst>
              </p:cNvPr>
              <p:cNvSpPr/>
              <p:nvPr/>
            </p:nvSpPr>
            <p:spPr>
              <a:xfrm>
                <a:off x="7487986" y="3680868"/>
                <a:ext cx="274522" cy="259565"/>
              </a:xfrm>
              <a:custGeom>
                <a:avLst/>
                <a:gdLst/>
                <a:ahLst/>
                <a:cxnLst/>
                <a:rect l="l" t="t" r="r" b="b"/>
                <a:pathLst>
                  <a:path w="8645" h="8174" extrusionOk="0">
                    <a:moveTo>
                      <a:pt x="3614" y="0"/>
                    </a:moveTo>
                    <a:cubicBezTo>
                      <a:pt x="2438" y="0"/>
                      <a:pt x="1262" y="447"/>
                      <a:pt x="369" y="1340"/>
                    </a:cubicBezTo>
                    <a:cubicBezTo>
                      <a:pt x="262" y="1447"/>
                      <a:pt x="167" y="1566"/>
                      <a:pt x="60" y="1685"/>
                    </a:cubicBezTo>
                    <a:cubicBezTo>
                      <a:pt x="0" y="1756"/>
                      <a:pt x="12" y="1864"/>
                      <a:pt x="84" y="1923"/>
                    </a:cubicBezTo>
                    <a:cubicBezTo>
                      <a:pt x="118" y="1948"/>
                      <a:pt x="155" y="1960"/>
                      <a:pt x="191" y="1960"/>
                    </a:cubicBezTo>
                    <a:cubicBezTo>
                      <a:pt x="240" y="1960"/>
                      <a:pt x="287" y="1936"/>
                      <a:pt x="322" y="1887"/>
                    </a:cubicBezTo>
                    <a:cubicBezTo>
                      <a:pt x="417" y="1792"/>
                      <a:pt x="500" y="1685"/>
                      <a:pt x="608" y="1578"/>
                    </a:cubicBezTo>
                    <a:cubicBezTo>
                      <a:pt x="1435" y="750"/>
                      <a:pt x="2524" y="337"/>
                      <a:pt x="3614" y="337"/>
                    </a:cubicBezTo>
                    <a:cubicBezTo>
                      <a:pt x="4703" y="337"/>
                      <a:pt x="5793" y="750"/>
                      <a:pt x="6620" y="1578"/>
                    </a:cubicBezTo>
                    <a:cubicBezTo>
                      <a:pt x="8275" y="3233"/>
                      <a:pt x="8275" y="5936"/>
                      <a:pt x="6620" y="7591"/>
                    </a:cubicBezTo>
                    <a:cubicBezTo>
                      <a:pt x="6513" y="7698"/>
                      <a:pt x="6418" y="7781"/>
                      <a:pt x="6311" y="7876"/>
                    </a:cubicBezTo>
                    <a:cubicBezTo>
                      <a:pt x="6239" y="7936"/>
                      <a:pt x="6215" y="8043"/>
                      <a:pt x="6275" y="8114"/>
                    </a:cubicBezTo>
                    <a:cubicBezTo>
                      <a:pt x="6311" y="8162"/>
                      <a:pt x="6358" y="8174"/>
                      <a:pt x="6418" y="8174"/>
                    </a:cubicBezTo>
                    <a:cubicBezTo>
                      <a:pt x="6454" y="8174"/>
                      <a:pt x="6489" y="8162"/>
                      <a:pt x="6513" y="8126"/>
                    </a:cubicBezTo>
                    <a:cubicBezTo>
                      <a:pt x="6632" y="8043"/>
                      <a:pt x="6751" y="7936"/>
                      <a:pt x="6858" y="7817"/>
                    </a:cubicBezTo>
                    <a:cubicBezTo>
                      <a:pt x="8644" y="6031"/>
                      <a:pt x="8644" y="3126"/>
                      <a:pt x="6858" y="1340"/>
                    </a:cubicBezTo>
                    <a:cubicBezTo>
                      <a:pt x="5965" y="447"/>
                      <a:pt x="4790" y="0"/>
                      <a:pt x="36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947;p33">
                <a:extLst>
                  <a:ext uri="{FF2B5EF4-FFF2-40B4-BE49-F238E27FC236}">
                    <a16:creationId xmlns:a16="http://schemas.microsoft.com/office/drawing/2014/main" id="{A0A1542B-7085-A446-976D-DF46965320F3}"/>
                  </a:ext>
                </a:extLst>
              </p:cNvPr>
              <p:cNvSpPr/>
              <p:nvPr/>
            </p:nvSpPr>
            <p:spPr>
              <a:xfrm>
                <a:off x="7691758" y="3789502"/>
                <a:ext cx="34073" cy="102918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3241" extrusionOk="0">
                    <a:moveTo>
                      <a:pt x="589" y="1"/>
                    </a:moveTo>
                    <a:cubicBezTo>
                      <a:pt x="580" y="1"/>
                      <a:pt x="570" y="1"/>
                      <a:pt x="560" y="2"/>
                    </a:cubicBezTo>
                    <a:cubicBezTo>
                      <a:pt x="477" y="38"/>
                      <a:pt x="429" y="121"/>
                      <a:pt x="441" y="217"/>
                    </a:cubicBezTo>
                    <a:cubicBezTo>
                      <a:pt x="715" y="1157"/>
                      <a:pt x="560" y="2145"/>
                      <a:pt x="37" y="2967"/>
                    </a:cubicBezTo>
                    <a:cubicBezTo>
                      <a:pt x="1" y="3038"/>
                      <a:pt x="13" y="3146"/>
                      <a:pt x="84" y="3205"/>
                    </a:cubicBezTo>
                    <a:cubicBezTo>
                      <a:pt x="120" y="3217"/>
                      <a:pt x="144" y="3241"/>
                      <a:pt x="167" y="3241"/>
                    </a:cubicBezTo>
                    <a:cubicBezTo>
                      <a:pt x="239" y="3241"/>
                      <a:pt x="275" y="3205"/>
                      <a:pt x="310" y="3158"/>
                    </a:cubicBezTo>
                    <a:cubicBezTo>
                      <a:pt x="906" y="2265"/>
                      <a:pt x="1072" y="1169"/>
                      <a:pt x="775" y="121"/>
                    </a:cubicBezTo>
                    <a:cubicBezTo>
                      <a:pt x="743" y="47"/>
                      <a:pt x="672" y="1"/>
                      <a:pt x="5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948;p33">
                <a:extLst>
                  <a:ext uri="{FF2B5EF4-FFF2-40B4-BE49-F238E27FC236}">
                    <a16:creationId xmlns:a16="http://schemas.microsoft.com/office/drawing/2014/main" id="{A33DB9D1-A6A9-9D4D-9595-D6C34BCCA196}"/>
                  </a:ext>
                </a:extLst>
              </p:cNvPr>
              <p:cNvSpPr/>
              <p:nvPr/>
            </p:nvSpPr>
            <p:spPr>
              <a:xfrm>
                <a:off x="7536000" y="3708082"/>
                <a:ext cx="173192" cy="72052"/>
              </a:xfrm>
              <a:custGeom>
                <a:avLst/>
                <a:gdLst/>
                <a:ahLst/>
                <a:cxnLst/>
                <a:rect l="l" t="t" r="r" b="b"/>
                <a:pathLst>
                  <a:path w="5454" h="2269" extrusionOk="0">
                    <a:moveTo>
                      <a:pt x="2121" y="0"/>
                    </a:moveTo>
                    <a:cubicBezTo>
                      <a:pt x="1410" y="0"/>
                      <a:pt x="707" y="204"/>
                      <a:pt x="108" y="590"/>
                    </a:cubicBezTo>
                    <a:cubicBezTo>
                      <a:pt x="36" y="638"/>
                      <a:pt x="0" y="733"/>
                      <a:pt x="60" y="828"/>
                    </a:cubicBezTo>
                    <a:cubicBezTo>
                      <a:pt x="91" y="874"/>
                      <a:pt x="147" y="906"/>
                      <a:pt x="205" y="906"/>
                    </a:cubicBezTo>
                    <a:cubicBezTo>
                      <a:pt x="237" y="906"/>
                      <a:pt x="269" y="897"/>
                      <a:pt x="298" y="876"/>
                    </a:cubicBezTo>
                    <a:cubicBezTo>
                      <a:pt x="841" y="534"/>
                      <a:pt x="1478" y="344"/>
                      <a:pt x="2123" y="344"/>
                    </a:cubicBezTo>
                    <a:cubicBezTo>
                      <a:pt x="2241" y="344"/>
                      <a:pt x="2359" y="351"/>
                      <a:pt x="2477" y="364"/>
                    </a:cubicBezTo>
                    <a:cubicBezTo>
                      <a:pt x="3251" y="435"/>
                      <a:pt x="3977" y="792"/>
                      <a:pt x="4513" y="1328"/>
                    </a:cubicBezTo>
                    <a:cubicBezTo>
                      <a:pt x="4763" y="1590"/>
                      <a:pt x="4977" y="1864"/>
                      <a:pt x="5120" y="2185"/>
                    </a:cubicBezTo>
                    <a:cubicBezTo>
                      <a:pt x="5156" y="2245"/>
                      <a:pt x="5215" y="2269"/>
                      <a:pt x="5275" y="2269"/>
                    </a:cubicBezTo>
                    <a:cubicBezTo>
                      <a:pt x="5299" y="2269"/>
                      <a:pt x="5323" y="2269"/>
                      <a:pt x="5346" y="2257"/>
                    </a:cubicBezTo>
                    <a:cubicBezTo>
                      <a:pt x="5418" y="2197"/>
                      <a:pt x="5453" y="2102"/>
                      <a:pt x="5406" y="2019"/>
                    </a:cubicBezTo>
                    <a:cubicBezTo>
                      <a:pt x="5227" y="1673"/>
                      <a:pt x="5001" y="1364"/>
                      <a:pt x="4739" y="1102"/>
                    </a:cubicBezTo>
                    <a:cubicBezTo>
                      <a:pt x="4144" y="507"/>
                      <a:pt x="3334" y="114"/>
                      <a:pt x="2489" y="18"/>
                    </a:cubicBezTo>
                    <a:cubicBezTo>
                      <a:pt x="2366" y="6"/>
                      <a:pt x="2243" y="0"/>
                      <a:pt x="21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146" name="Рисунок 145">
              <a:extLst>
                <a:ext uri="{FF2B5EF4-FFF2-40B4-BE49-F238E27FC236}">
                  <a16:creationId xmlns:a16="http://schemas.microsoft.com/office/drawing/2014/main" id="{5D20B1AA-3143-2C40-BA10-069A3D25B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267376" y="2258363"/>
              <a:ext cx="291695" cy="397765"/>
            </a:xfrm>
            <a:prstGeom prst="rect">
              <a:avLst/>
            </a:prstGeom>
          </p:spPr>
        </p:pic>
      </p:grpSp>
      <p:grpSp>
        <p:nvGrpSpPr>
          <p:cNvPr id="152" name="Группа 151">
            <a:extLst>
              <a:ext uri="{FF2B5EF4-FFF2-40B4-BE49-F238E27FC236}">
                <a16:creationId xmlns:a16="http://schemas.microsoft.com/office/drawing/2014/main" id="{E361A57D-E728-0246-BCF5-091FC4D4B86A}"/>
              </a:ext>
            </a:extLst>
          </p:cNvPr>
          <p:cNvGrpSpPr/>
          <p:nvPr/>
        </p:nvGrpSpPr>
        <p:grpSpPr>
          <a:xfrm>
            <a:off x="3469811" y="367838"/>
            <a:ext cx="575702" cy="521935"/>
            <a:chOff x="10003133" y="1867545"/>
            <a:chExt cx="1033926" cy="987159"/>
          </a:xfrm>
          <a:solidFill>
            <a:srgbClr val="004F9F"/>
          </a:solidFill>
        </p:grpSpPr>
        <p:grpSp>
          <p:nvGrpSpPr>
            <p:cNvPr id="153" name="Google Shape;943;p33">
              <a:extLst>
                <a:ext uri="{FF2B5EF4-FFF2-40B4-BE49-F238E27FC236}">
                  <a16:creationId xmlns:a16="http://schemas.microsoft.com/office/drawing/2014/main" id="{74083B92-F515-EC43-846C-C2666D21B305}"/>
                </a:ext>
              </a:extLst>
            </p:cNvPr>
            <p:cNvGrpSpPr/>
            <p:nvPr/>
          </p:nvGrpSpPr>
          <p:grpSpPr>
            <a:xfrm>
              <a:off x="10003133" y="1867545"/>
              <a:ext cx="1033926" cy="987159"/>
              <a:chOff x="7390435" y="3680868"/>
              <a:chExt cx="372073" cy="355244"/>
            </a:xfrm>
            <a:grpFill/>
          </p:grpSpPr>
          <p:sp>
            <p:nvSpPr>
              <p:cNvPr id="155" name="Google Shape;944;p33">
                <a:extLst>
                  <a:ext uri="{FF2B5EF4-FFF2-40B4-BE49-F238E27FC236}">
                    <a16:creationId xmlns:a16="http://schemas.microsoft.com/office/drawing/2014/main" id="{AB9BC043-2B65-1540-8E82-66BB7A9F9D4D}"/>
                  </a:ext>
                </a:extLst>
              </p:cNvPr>
              <p:cNvSpPr/>
              <p:nvPr/>
            </p:nvSpPr>
            <p:spPr>
              <a:xfrm>
                <a:off x="7390435" y="3744950"/>
                <a:ext cx="294178" cy="291162"/>
              </a:xfrm>
              <a:custGeom>
                <a:avLst/>
                <a:gdLst/>
                <a:ahLst/>
                <a:cxnLst/>
                <a:rect l="l" t="t" r="r" b="b"/>
                <a:pathLst>
                  <a:path w="9264" h="9169" extrusionOk="0">
                    <a:moveTo>
                      <a:pt x="4668" y="0"/>
                    </a:moveTo>
                    <a:cubicBezTo>
                      <a:pt x="3441" y="0"/>
                      <a:pt x="2287" y="477"/>
                      <a:pt x="1417" y="1334"/>
                    </a:cubicBezTo>
                    <a:cubicBezTo>
                      <a:pt x="1358" y="1393"/>
                      <a:pt x="1358" y="1501"/>
                      <a:pt x="1417" y="1572"/>
                    </a:cubicBezTo>
                    <a:cubicBezTo>
                      <a:pt x="1447" y="1602"/>
                      <a:pt x="1489" y="1617"/>
                      <a:pt x="1532" y="1617"/>
                    </a:cubicBezTo>
                    <a:cubicBezTo>
                      <a:pt x="1575" y="1617"/>
                      <a:pt x="1620" y="1602"/>
                      <a:pt x="1655" y="1572"/>
                    </a:cubicBezTo>
                    <a:cubicBezTo>
                      <a:pt x="2465" y="774"/>
                      <a:pt x="3537" y="322"/>
                      <a:pt x="4668" y="322"/>
                    </a:cubicBezTo>
                    <a:cubicBezTo>
                      <a:pt x="5799" y="322"/>
                      <a:pt x="6870" y="774"/>
                      <a:pt x="7668" y="1572"/>
                    </a:cubicBezTo>
                    <a:cubicBezTo>
                      <a:pt x="8478" y="2382"/>
                      <a:pt x="8918" y="3453"/>
                      <a:pt x="8918" y="4584"/>
                    </a:cubicBezTo>
                    <a:cubicBezTo>
                      <a:pt x="8918" y="5715"/>
                      <a:pt x="8478" y="6787"/>
                      <a:pt x="7668" y="7585"/>
                    </a:cubicBezTo>
                    <a:cubicBezTo>
                      <a:pt x="6841" y="8412"/>
                      <a:pt x="5751" y="8826"/>
                      <a:pt x="4662" y="8826"/>
                    </a:cubicBezTo>
                    <a:cubicBezTo>
                      <a:pt x="3572" y="8826"/>
                      <a:pt x="2483" y="8412"/>
                      <a:pt x="1655" y="7585"/>
                    </a:cubicBezTo>
                    <a:cubicBezTo>
                      <a:pt x="953" y="6882"/>
                      <a:pt x="524" y="5965"/>
                      <a:pt x="441" y="4977"/>
                    </a:cubicBezTo>
                    <a:cubicBezTo>
                      <a:pt x="346" y="4013"/>
                      <a:pt x="596" y="3037"/>
                      <a:pt x="1132" y="2227"/>
                    </a:cubicBezTo>
                    <a:cubicBezTo>
                      <a:pt x="1179" y="2155"/>
                      <a:pt x="1167" y="2048"/>
                      <a:pt x="1096" y="1989"/>
                    </a:cubicBezTo>
                    <a:cubicBezTo>
                      <a:pt x="1066" y="1972"/>
                      <a:pt x="1035" y="1964"/>
                      <a:pt x="1005" y="1964"/>
                    </a:cubicBezTo>
                    <a:cubicBezTo>
                      <a:pt x="950" y="1964"/>
                      <a:pt x="896" y="1990"/>
                      <a:pt x="858" y="2036"/>
                    </a:cubicBezTo>
                    <a:cubicBezTo>
                      <a:pt x="274" y="2894"/>
                      <a:pt x="1" y="3953"/>
                      <a:pt x="108" y="5013"/>
                    </a:cubicBezTo>
                    <a:cubicBezTo>
                      <a:pt x="215" y="6073"/>
                      <a:pt x="679" y="7085"/>
                      <a:pt x="1429" y="7823"/>
                    </a:cubicBezTo>
                    <a:cubicBezTo>
                      <a:pt x="2322" y="8716"/>
                      <a:pt x="3501" y="9168"/>
                      <a:pt x="4680" y="9168"/>
                    </a:cubicBezTo>
                    <a:cubicBezTo>
                      <a:pt x="5858" y="9168"/>
                      <a:pt x="7025" y="8716"/>
                      <a:pt x="7918" y="7823"/>
                    </a:cubicBezTo>
                    <a:cubicBezTo>
                      <a:pt x="8787" y="6966"/>
                      <a:pt x="9264" y="5799"/>
                      <a:pt x="9264" y="4584"/>
                    </a:cubicBezTo>
                    <a:cubicBezTo>
                      <a:pt x="9264" y="3358"/>
                      <a:pt x="8787" y="2203"/>
                      <a:pt x="7906" y="1334"/>
                    </a:cubicBezTo>
                    <a:cubicBezTo>
                      <a:pt x="7049" y="477"/>
                      <a:pt x="5882" y="0"/>
                      <a:pt x="46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945;p33">
                <a:extLst>
                  <a:ext uri="{FF2B5EF4-FFF2-40B4-BE49-F238E27FC236}">
                    <a16:creationId xmlns:a16="http://schemas.microsoft.com/office/drawing/2014/main" id="{15318AB4-65E2-584F-BCF4-A9197C6F4F6D}"/>
                  </a:ext>
                </a:extLst>
              </p:cNvPr>
              <p:cNvSpPr/>
              <p:nvPr/>
            </p:nvSpPr>
            <p:spPr>
              <a:xfrm>
                <a:off x="7408948" y="3772259"/>
                <a:ext cx="259407" cy="236257"/>
              </a:xfrm>
              <a:custGeom>
                <a:avLst/>
                <a:gdLst/>
                <a:ahLst/>
                <a:cxnLst/>
                <a:rect l="l" t="t" r="r" b="b"/>
                <a:pathLst>
                  <a:path w="8169" h="7440" extrusionOk="0">
                    <a:moveTo>
                      <a:pt x="4085" y="319"/>
                    </a:moveTo>
                    <a:cubicBezTo>
                      <a:pt x="4942" y="319"/>
                      <a:pt x="5823" y="653"/>
                      <a:pt x="6478" y="1319"/>
                    </a:cubicBezTo>
                    <a:cubicBezTo>
                      <a:pt x="7800" y="2653"/>
                      <a:pt x="7800" y="4796"/>
                      <a:pt x="6478" y="6117"/>
                    </a:cubicBezTo>
                    <a:cubicBezTo>
                      <a:pt x="5817" y="6778"/>
                      <a:pt x="4951" y="7109"/>
                      <a:pt x="4083" y="7109"/>
                    </a:cubicBezTo>
                    <a:cubicBezTo>
                      <a:pt x="3216" y="7109"/>
                      <a:pt x="2346" y="6778"/>
                      <a:pt x="1680" y="6117"/>
                    </a:cubicBezTo>
                    <a:cubicBezTo>
                      <a:pt x="358" y="4796"/>
                      <a:pt x="358" y="2653"/>
                      <a:pt x="1680" y="1319"/>
                    </a:cubicBezTo>
                    <a:cubicBezTo>
                      <a:pt x="2335" y="664"/>
                      <a:pt x="3216" y="319"/>
                      <a:pt x="4085" y="319"/>
                    </a:cubicBezTo>
                    <a:close/>
                    <a:moveTo>
                      <a:pt x="4088" y="1"/>
                    </a:moveTo>
                    <a:cubicBezTo>
                      <a:pt x="3132" y="1"/>
                      <a:pt x="2174" y="361"/>
                      <a:pt x="1442" y="1081"/>
                    </a:cubicBezTo>
                    <a:cubicBezTo>
                      <a:pt x="1" y="2534"/>
                      <a:pt x="1" y="4891"/>
                      <a:pt x="1442" y="6356"/>
                    </a:cubicBezTo>
                    <a:cubicBezTo>
                      <a:pt x="2180" y="7082"/>
                      <a:pt x="3120" y="7439"/>
                      <a:pt x="4085" y="7439"/>
                    </a:cubicBezTo>
                    <a:cubicBezTo>
                      <a:pt x="5037" y="7439"/>
                      <a:pt x="5978" y="7082"/>
                      <a:pt x="6716" y="6356"/>
                    </a:cubicBezTo>
                    <a:cubicBezTo>
                      <a:pt x="8169" y="4891"/>
                      <a:pt x="8169" y="2546"/>
                      <a:pt x="6716" y="1081"/>
                    </a:cubicBezTo>
                    <a:cubicBezTo>
                      <a:pt x="5996" y="361"/>
                      <a:pt x="5043" y="1"/>
                      <a:pt x="40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946;p33">
                <a:extLst>
                  <a:ext uri="{FF2B5EF4-FFF2-40B4-BE49-F238E27FC236}">
                    <a16:creationId xmlns:a16="http://schemas.microsoft.com/office/drawing/2014/main" id="{539F4CFC-5A2D-4C4F-BCF2-AD0435DB35B9}"/>
                  </a:ext>
                </a:extLst>
              </p:cNvPr>
              <p:cNvSpPr/>
              <p:nvPr/>
            </p:nvSpPr>
            <p:spPr>
              <a:xfrm>
                <a:off x="7487986" y="3680868"/>
                <a:ext cx="274522" cy="259565"/>
              </a:xfrm>
              <a:custGeom>
                <a:avLst/>
                <a:gdLst/>
                <a:ahLst/>
                <a:cxnLst/>
                <a:rect l="l" t="t" r="r" b="b"/>
                <a:pathLst>
                  <a:path w="8645" h="8174" extrusionOk="0">
                    <a:moveTo>
                      <a:pt x="3614" y="0"/>
                    </a:moveTo>
                    <a:cubicBezTo>
                      <a:pt x="2438" y="0"/>
                      <a:pt x="1262" y="447"/>
                      <a:pt x="369" y="1340"/>
                    </a:cubicBezTo>
                    <a:cubicBezTo>
                      <a:pt x="262" y="1447"/>
                      <a:pt x="167" y="1566"/>
                      <a:pt x="60" y="1685"/>
                    </a:cubicBezTo>
                    <a:cubicBezTo>
                      <a:pt x="0" y="1756"/>
                      <a:pt x="12" y="1864"/>
                      <a:pt x="84" y="1923"/>
                    </a:cubicBezTo>
                    <a:cubicBezTo>
                      <a:pt x="118" y="1948"/>
                      <a:pt x="155" y="1960"/>
                      <a:pt x="191" y="1960"/>
                    </a:cubicBezTo>
                    <a:cubicBezTo>
                      <a:pt x="240" y="1960"/>
                      <a:pt x="287" y="1936"/>
                      <a:pt x="322" y="1887"/>
                    </a:cubicBezTo>
                    <a:cubicBezTo>
                      <a:pt x="417" y="1792"/>
                      <a:pt x="500" y="1685"/>
                      <a:pt x="608" y="1578"/>
                    </a:cubicBezTo>
                    <a:cubicBezTo>
                      <a:pt x="1435" y="750"/>
                      <a:pt x="2524" y="337"/>
                      <a:pt x="3614" y="337"/>
                    </a:cubicBezTo>
                    <a:cubicBezTo>
                      <a:pt x="4703" y="337"/>
                      <a:pt x="5793" y="750"/>
                      <a:pt x="6620" y="1578"/>
                    </a:cubicBezTo>
                    <a:cubicBezTo>
                      <a:pt x="8275" y="3233"/>
                      <a:pt x="8275" y="5936"/>
                      <a:pt x="6620" y="7591"/>
                    </a:cubicBezTo>
                    <a:cubicBezTo>
                      <a:pt x="6513" y="7698"/>
                      <a:pt x="6418" y="7781"/>
                      <a:pt x="6311" y="7876"/>
                    </a:cubicBezTo>
                    <a:cubicBezTo>
                      <a:pt x="6239" y="7936"/>
                      <a:pt x="6215" y="8043"/>
                      <a:pt x="6275" y="8114"/>
                    </a:cubicBezTo>
                    <a:cubicBezTo>
                      <a:pt x="6311" y="8162"/>
                      <a:pt x="6358" y="8174"/>
                      <a:pt x="6418" y="8174"/>
                    </a:cubicBezTo>
                    <a:cubicBezTo>
                      <a:pt x="6454" y="8174"/>
                      <a:pt x="6489" y="8162"/>
                      <a:pt x="6513" y="8126"/>
                    </a:cubicBezTo>
                    <a:cubicBezTo>
                      <a:pt x="6632" y="8043"/>
                      <a:pt x="6751" y="7936"/>
                      <a:pt x="6858" y="7817"/>
                    </a:cubicBezTo>
                    <a:cubicBezTo>
                      <a:pt x="8644" y="6031"/>
                      <a:pt x="8644" y="3126"/>
                      <a:pt x="6858" y="1340"/>
                    </a:cubicBezTo>
                    <a:cubicBezTo>
                      <a:pt x="5965" y="447"/>
                      <a:pt x="4790" y="0"/>
                      <a:pt x="36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947;p33">
                <a:extLst>
                  <a:ext uri="{FF2B5EF4-FFF2-40B4-BE49-F238E27FC236}">
                    <a16:creationId xmlns:a16="http://schemas.microsoft.com/office/drawing/2014/main" id="{A0A1542B-7085-A446-976D-DF46965320F3}"/>
                  </a:ext>
                </a:extLst>
              </p:cNvPr>
              <p:cNvSpPr/>
              <p:nvPr/>
            </p:nvSpPr>
            <p:spPr>
              <a:xfrm>
                <a:off x="7691758" y="3789502"/>
                <a:ext cx="34073" cy="102918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3241" extrusionOk="0">
                    <a:moveTo>
                      <a:pt x="589" y="1"/>
                    </a:moveTo>
                    <a:cubicBezTo>
                      <a:pt x="580" y="1"/>
                      <a:pt x="570" y="1"/>
                      <a:pt x="560" y="2"/>
                    </a:cubicBezTo>
                    <a:cubicBezTo>
                      <a:pt x="477" y="38"/>
                      <a:pt x="429" y="121"/>
                      <a:pt x="441" y="217"/>
                    </a:cubicBezTo>
                    <a:cubicBezTo>
                      <a:pt x="715" y="1157"/>
                      <a:pt x="560" y="2145"/>
                      <a:pt x="37" y="2967"/>
                    </a:cubicBezTo>
                    <a:cubicBezTo>
                      <a:pt x="1" y="3038"/>
                      <a:pt x="13" y="3146"/>
                      <a:pt x="84" y="3205"/>
                    </a:cubicBezTo>
                    <a:cubicBezTo>
                      <a:pt x="120" y="3217"/>
                      <a:pt x="144" y="3241"/>
                      <a:pt x="167" y="3241"/>
                    </a:cubicBezTo>
                    <a:cubicBezTo>
                      <a:pt x="239" y="3241"/>
                      <a:pt x="275" y="3205"/>
                      <a:pt x="310" y="3158"/>
                    </a:cubicBezTo>
                    <a:cubicBezTo>
                      <a:pt x="906" y="2265"/>
                      <a:pt x="1072" y="1169"/>
                      <a:pt x="775" y="121"/>
                    </a:cubicBezTo>
                    <a:cubicBezTo>
                      <a:pt x="743" y="47"/>
                      <a:pt x="672" y="1"/>
                      <a:pt x="5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948;p33">
                <a:extLst>
                  <a:ext uri="{FF2B5EF4-FFF2-40B4-BE49-F238E27FC236}">
                    <a16:creationId xmlns:a16="http://schemas.microsoft.com/office/drawing/2014/main" id="{A33DB9D1-A6A9-9D4D-9595-D6C34BCCA196}"/>
                  </a:ext>
                </a:extLst>
              </p:cNvPr>
              <p:cNvSpPr/>
              <p:nvPr/>
            </p:nvSpPr>
            <p:spPr>
              <a:xfrm>
                <a:off x="7536000" y="3708082"/>
                <a:ext cx="173192" cy="72052"/>
              </a:xfrm>
              <a:custGeom>
                <a:avLst/>
                <a:gdLst/>
                <a:ahLst/>
                <a:cxnLst/>
                <a:rect l="l" t="t" r="r" b="b"/>
                <a:pathLst>
                  <a:path w="5454" h="2269" extrusionOk="0">
                    <a:moveTo>
                      <a:pt x="2121" y="0"/>
                    </a:moveTo>
                    <a:cubicBezTo>
                      <a:pt x="1410" y="0"/>
                      <a:pt x="707" y="204"/>
                      <a:pt x="108" y="590"/>
                    </a:cubicBezTo>
                    <a:cubicBezTo>
                      <a:pt x="36" y="638"/>
                      <a:pt x="0" y="733"/>
                      <a:pt x="60" y="828"/>
                    </a:cubicBezTo>
                    <a:cubicBezTo>
                      <a:pt x="91" y="874"/>
                      <a:pt x="147" y="906"/>
                      <a:pt x="205" y="906"/>
                    </a:cubicBezTo>
                    <a:cubicBezTo>
                      <a:pt x="237" y="906"/>
                      <a:pt x="269" y="897"/>
                      <a:pt x="298" y="876"/>
                    </a:cubicBezTo>
                    <a:cubicBezTo>
                      <a:pt x="841" y="534"/>
                      <a:pt x="1478" y="344"/>
                      <a:pt x="2123" y="344"/>
                    </a:cubicBezTo>
                    <a:cubicBezTo>
                      <a:pt x="2241" y="344"/>
                      <a:pt x="2359" y="351"/>
                      <a:pt x="2477" y="364"/>
                    </a:cubicBezTo>
                    <a:cubicBezTo>
                      <a:pt x="3251" y="435"/>
                      <a:pt x="3977" y="792"/>
                      <a:pt x="4513" y="1328"/>
                    </a:cubicBezTo>
                    <a:cubicBezTo>
                      <a:pt x="4763" y="1590"/>
                      <a:pt x="4977" y="1864"/>
                      <a:pt x="5120" y="2185"/>
                    </a:cubicBezTo>
                    <a:cubicBezTo>
                      <a:pt x="5156" y="2245"/>
                      <a:pt x="5215" y="2269"/>
                      <a:pt x="5275" y="2269"/>
                    </a:cubicBezTo>
                    <a:cubicBezTo>
                      <a:pt x="5299" y="2269"/>
                      <a:pt x="5323" y="2269"/>
                      <a:pt x="5346" y="2257"/>
                    </a:cubicBezTo>
                    <a:cubicBezTo>
                      <a:pt x="5418" y="2197"/>
                      <a:pt x="5453" y="2102"/>
                      <a:pt x="5406" y="2019"/>
                    </a:cubicBezTo>
                    <a:cubicBezTo>
                      <a:pt x="5227" y="1673"/>
                      <a:pt x="5001" y="1364"/>
                      <a:pt x="4739" y="1102"/>
                    </a:cubicBezTo>
                    <a:cubicBezTo>
                      <a:pt x="4144" y="507"/>
                      <a:pt x="3334" y="114"/>
                      <a:pt x="2489" y="18"/>
                    </a:cubicBezTo>
                    <a:cubicBezTo>
                      <a:pt x="2366" y="6"/>
                      <a:pt x="2243" y="0"/>
                      <a:pt x="21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154" name="Рисунок 153">
              <a:extLst>
                <a:ext uri="{FF2B5EF4-FFF2-40B4-BE49-F238E27FC236}">
                  <a16:creationId xmlns:a16="http://schemas.microsoft.com/office/drawing/2014/main" id="{5D20B1AA-3143-2C40-BA10-069A3D25B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267376" y="2258363"/>
              <a:ext cx="291695" cy="397765"/>
            </a:xfrm>
            <a:prstGeom prst="rect">
              <a:avLst/>
            </a:prstGeom>
          </p:spPr>
        </p:pic>
      </p:grpSp>
      <p:grpSp>
        <p:nvGrpSpPr>
          <p:cNvPr id="160" name="Группа 159">
            <a:extLst>
              <a:ext uri="{FF2B5EF4-FFF2-40B4-BE49-F238E27FC236}">
                <a16:creationId xmlns:a16="http://schemas.microsoft.com/office/drawing/2014/main" id="{E361A57D-E728-0246-BCF5-091FC4D4B86A}"/>
              </a:ext>
            </a:extLst>
          </p:cNvPr>
          <p:cNvGrpSpPr/>
          <p:nvPr/>
        </p:nvGrpSpPr>
        <p:grpSpPr>
          <a:xfrm>
            <a:off x="3506488" y="3890918"/>
            <a:ext cx="575702" cy="521935"/>
            <a:chOff x="10003133" y="1867545"/>
            <a:chExt cx="1033926" cy="987159"/>
          </a:xfrm>
          <a:solidFill>
            <a:srgbClr val="004F9F"/>
          </a:solidFill>
        </p:grpSpPr>
        <p:grpSp>
          <p:nvGrpSpPr>
            <p:cNvPr id="161" name="Google Shape;943;p33">
              <a:extLst>
                <a:ext uri="{FF2B5EF4-FFF2-40B4-BE49-F238E27FC236}">
                  <a16:creationId xmlns:a16="http://schemas.microsoft.com/office/drawing/2014/main" id="{74083B92-F515-EC43-846C-C2666D21B305}"/>
                </a:ext>
              </a:extLst>
            </p:cNvPr>
            <p:cNvGrpSpPr/>
            <p:nvPr/>
          </p:nvGrpSpPr>
          <p:grpSpPr>
            <a:xfrm>
              <a:off x="10003133" y="1867545"/>
              <a:ext cx="1033926" cy="987159"/>
              <a:chOff x="7390435" y="3680868"/>
              <a:chExt cx="372073" cy="355244"/>
            </a:xfrm>
            <a:grpFill/>
          </p:grpSpPr>
          <p:sp>
            <p:nvSpPr>
              <p:cNvPr id="163" name="Google Shape;944;p33">
                <a:extLst>
                  <a:ext uri="{FF2B5EF4-FFF2-40B4-BE49-F238E27FC236}">
                    <a16:creationId xmlns:a16="http://schemas.microsoft.com/office/drawing/2014/main" id="{AB9BC043-2B65-1540-8E82-66BB7A9F9D4D}"/>
                  </a:ext>
                </a:extLst>
              </p:cNvPr>
              <p:cNvSpPr/>
              <p:nvPr/>
            </p:nvSpPr>
            <p:spPr>
              <a:xfrm>
                <a:off x="7390435" y="3744950"/>
                <a:ext cx="294178" cy="291162"/>
              </a:xfrm>
              <a:custGeom>
                <a:avLst/>
                <a:gdLst/>
                <a:ahLst/>
                <a:cxnLst/>
                <a:rect l="l" t="t" r="r" b="b"/>
                <a:pathLst>
                  <a:path w="9264" h="9169" extrusionOk="0">
                    <a:moveTo>
                      <a:pt x="4668" y="0"/>
                    </a:moveTo>
                    <a:cubicBezTo>
                      <a:pt x="3441" y="0"/>
                      <a:pt x="2287" y="477"/>
                      <a:pt x="1417" y="1334"/>
                    </a:cubicBezTo>
                    <a:cubicBezTo>
                      <a:pt x="1358" y="1393"/>
                      <a:pt x="1358" y="1501"/>
                      <a:pt x="1417" y="1572"/>
                    </a:cubicBezTo>
                    <a:cubicBezTo>
                      <a:pt x="1447" y="1602"/>
                      <a:pt x="1489" y="1617"/>
                      <a:pt x="1532" y="1617"/>
                    </a:cubicBezTo>
                    <a:cubicBezTo>
                      <a:pt x="1575" y="1617"/>
                      <a:pt x="1620" y="1602"/>
                      <a:pt x="1655" y="1572"/>
                    </a:cubicBezTo>
                    <a:cubicBezTo>
                      <a:pt x="2465" y="774"/>
                      <a:pt x="3537" y="322"/>
                      <a:pt x="4668" y="322"/>
                    </a:cubicBezTo>
                    <a:cubicBezTo>
                      <a:pt x="5799" y="322"/>
                      <a:pt x="6870" y="774"/>
                      <a:pt x="7668" y="1572"/>
                    </a:cubicBezTo>
                    <a:cubicBezTo>
                      <a:pt x="8478" y="2382"/>
                      <a:pt x="8918" y="3453"/>
                      <a:pt x="8918" y="4584"/>
                    </a:cubicBezTo>
                    <a:cubicBezTo>
                      <a:pt x="8918" y="5715"/>
                      <a:pt x="8478" y="6787"/>
                      <a:pt x="7668" y="7585"/>
                    </a:cubicBezTo>
                    <a:cubicBezTo>
                      <a:pt x="6841" y="8412"/>
                      <a:pt x="5751" y="8826"/>
                      <a:pt x="4662" y="8826"/>
                    </a:cubicBezTo>
                    <a:cubicBezTo>
                      <a:pt x="3572" y="8826"/>
                      <a:pt x="2483" y="8412"/>
                      <a:pt x="1655" y="7585"/>
                    </a:cubicBezTo>
                    <a:cubicBezTo>
                      <a:pt x="953" y="6882"/>
                      <a:pt x="524" y="5965"/>
                      <a:pt x="441" y="4977"/>
                    </a:cubicBezTo>
                    <a:cubicBezTo>
                      <a:pt x="346" y="4013"/>
                      <a:pt x="596" y="3037"/>
                      <a:pt x="1132" y="2227"/>
                    </a:cubicBezTo>
                    <a:cubicBezTo>
                      <a:pt x="1179" y="2155"/>
                      <a:pt x="1167" y="2048"/>
                      <a:pt x="1096" y="1989"/>
                    </a:cubicBezTo>
                    <a:cubicBezTo>
                      <a:pt x="1066" y="1972"/>
                      <a:pt x="1035" y="1964"/>
                      <a:pt x="1005" y="1964"/>
                    </a:cubicBezTo>
                    <a:cubicBezTo>
                      <a:pt x="950" y="1964"/>
                      <a:pt x="896" y="1990"/>
                      <a:pt x="858" y="2036"/>
                    </a:cubicBezTo>
                    <a:cubicBezTo>
                      <a:pt x="274" y="2894"/>
                      <a:pt x="1" y="3953"/>
                      <a:pt x="108" y="5013"/>
                    </a:cubicBezTo>
                    <a:cubicBezTo>
                      <a:pt x="215" y="6073"/>
                      <a:pt x="679" y="7085"/>
                      <a:pt x="1429" y="7823"/>
                    </a:cubicBezTo>
                    <a:cubicBezTo>
                      <a:pt x="2322" y="8716"/>
                      <a:pt x="3501" y="9168"/>
                      <a:pt x="4680" y="9168"/>
                    </a:cubicBezTo>
                    <a:cubicBezTo>
                      <a:pt x="5858" y="9168"/>
                      <a:pt x="7025" y="8716"/>
                      <a:pt x="7918" y="7823"/>
                    </a:cubicBezTo>
                    <a:cubicBezTo>
                      <a:pt x="8787" y="6966"/>
                      <a:pt x="9264" y="5799"/>
                      <a:pt x="9264" y="4584"/>
                    </a:cubicBezTo>
                    <a:cubicBezTo>
                      <a:pt x="9264" y="3358"/>
                      <a:pt x="8787" y="2203"/>
                      <a:pt x="7906" y="1334"/>
                    </a:cubicBezTo>
                    <a:cubicBezTo>
                      <a:pt x="7049" y="477"/>
                      <a:pt x="5882" y="0"/>
                      <a:pt x="46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945;p33">
                <a:extLst>
                  <a:ext uri="{FF2B5EF4-FFF2-40B4-BE49-F238E27FC236}">
                    <a16:creationId xmlns:a16="http://schemas.microsoft.com/office/drawing/2014/main" id="{15318AB4-65E2-584F-BCF4-A9197C6F4F6D}"/>
                  </a:ext>
                </a:extLst>
              </p:cNvPr>
              <p:cNvSpPr/>
              <p:nvPr/>
            </p:nvSpPr>
            <p:spPr>
              <a:xfrm>
                <a:off x="7408948" y="3772259"/>
                <a:ext cx="259407" cy="236257"/>
              </a:xfrm>
              <a:custGeom>
                <a:avLst/>
                <a:gdLst/>
                <a:ahLst/>
                <a:cxnLst/>
                <a:rect l="l" t="t" r="r" b="b"/>
                <a:pathLst>
                  <a:path w="8169" h="7440" extrusionOk="0">
                    <a:moveTo>
                      <a:pt x="4085" y="319"/>
                    </a:moveTo>
                    <a:cubicBezTo>
                      <a:pt x="4942" y="319"/>
                      <a:pt x="5823" y="653"/>
                      <a:pt x="6478" y="1319"/>
                    </a:cubicBezTo>
                    <a:cubicBezTo>
                      <a:pt x="7800" y="2653"/>
                      <a:pt x="7800" y="4796"/>
                      <a:pt x="6478" y="6117"/>
                    </a:cubicBezTo>
                    <a:cubicBezTo>
                      <a:pt x="5817" y="6778"/>
                      <a:pt x="4951" y="7109"/>
                      <a:pt x="4083" y="7109"/>
                    </a:cubicBezTo>
                    <a:cubicBezTo>
                      <a:pt x="3216" y="7109"/>
                      <a:pt x="2346" y="6778"/>
                      <a:pt x="1680" y="6117"/>
                    </a:cubicBezTo>
                    <a:cubicBezTo>
                      <a:pt x="358" y="4796"/>
                      <a:pt x="358" y="2653"/>
                      <a:pt x="1680" y="1319"/>
                    </a:cubicBezTo>
                    <a:cubicBezTo>
                      <a:pt x="2335" y="664"/>
                      <a:pt x="3216" y="319"/>
                      <a:pt x="4085" y="319"/>
                    </a:cubicBezTo>
                    <a:close/>
                    <a:moveTo>
                      <a:pt x="4088" y="1"/>
                    </a:moveTo>
                    <a:cubicBezTo>
                      <a:pt x="3132" y="1"/>
                      <a:pt x="2174" y="361"/>
                      <a:pt x="1442" y="1081"/>
                    </a:cubicBezTo>
                    <a:cubicBezTo>
                      <a:pt x="1" y="2534"/>
                      <a:pt x="1" y="4891"/>
                      <a:pt x="1442" y="6356"/>
                    </a:cubicBezTo>
                    <a:cubicBezTo>
                      <a:pt x="2180" y="7082"/>
                      <a:pt x="3120" y="7439"/>
                      <a:pt x="4085" y="7439"/>
                    </a:cubicBezTo>
                    <a:cubicBezTo>
                      <a:pt x="5037" y="7439"/>
                      <a:pt x="5978" y="7082"/>
                      <a:pt x="6716" y="6356"/>
                    </a:cubicBezTo>
                    <a:cubicBezTo>
                      <a:pt x="8169" y="4891"/>
                      <a:pt x="8169" y="2546"/>
                      <a:pt x="6716" y="1081"/>
                    </a:cubicBezTo>
                    <a:cubicBezTo>
                      <a:pt x="5996" y="361"/>
                      <a:pt x="5043" y="1"/>
                      <a:pt x="40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946;p33">
                <a:extLst>
                  <a:ext uri="{FF2B5EF4-FFF2-40B4-BE49-F238E27FC236}">
                    <a16:creationId xmlns:a16="http://schemas.microsoft.com/office/drawing/2014/main" id="{539F4CFC-5A2D-4C4F-BCF2-AD0435DB35B9}"/>
                  </a:ext>
                </a:extLst>
              </p:cNvPr>
              <p:cNvSpPr/>
              <p:nvPr/>
            </p:nvSpPr>
            <p:spPr>
              <a:xfrm>
                <a:off x="7487986" y="3680868"/>
                <a:ext cx="274522" cy="259565"/>
              </a:xfrm>
              <a:custGeom>
                <a:avLst/>
                <a:gdLst/>
                <a:ahLst/>
                <a:cxnLst/>
                <a:rect l="l" t="t" r="r" b="b"/>
                <a:pathLst>
                  <a:path w="8645" h="8174" extrusionOk="0">
                    <a:moveTo>
                      <a:pt x="3614" y="0"/>
                    </a:moveTo>
                    <a:cubicBezTo>
                      <a:pt x="2438" y="0"/>
                      <a:pt x="1262" y="447"/>
                      <a:pt x="369" y="1340"/>
                    </a:cubicBezTo>
                    <a:cubicBezTo>
                      <a:pt x="262" y="1447"/>
                      <a:pt x="167" y="1566"/>
                      <a:pt x="60" y="1685"/>
                    </a:cubicBezTo>
                    <a:cubicBezTo>
                      <a:pt x="0" y="1756"/>
                      <a:pt x="12" y="1864"/>
                      <a:pt x="84" y="1923"/>
                    </a:cubicBezTo>
                    <a:cubicBezTo>
                      <a:pt x="118" y="1948"/>
                      <a:pt x="155" y="1960"/>
                      <a:pt x="191" y="1960"/>
                    </a:cubicBezTo>
                    <a:cubicBezTo>
                      <a:pt x="240" y="1960"/>
                      <a:pt x="287" y="1936"/>
                      <a:pt x="322" y="1887"/>
                    </a:cubicBezTo>
                    <a:cubicBezTo>
                      <a:pt x="417" y="1792"/>
                      <a:pt x="500" y="1685"/>
                      <a:pt x="608" y="1578"/>
                    </a:cubicBezTo>
                    <a:cubicBezTo>
                      <a:pt x="1435" y="750"/>
                      <a:pt x="2524" y="337"/>
                      <a:pt x="3614" y="337"/>
                    </a:cubicBezTo>
                    <a:cubicBezTo>
                      <a:pt x="4703" y="337"/>
                      <a:pt x="5793" y="750"/>
                      <a:pt x="6620" y="1578"/>
                    </a:cubicBezTo>
                    <a:cubicBezTo>
                      <a:pt x="8275" y="3233"/>
                      <a:pt x="8275" y="5936"/>
                      <a:pt x="6620" y="7591"/>
                    </a:cubicBezTo>
                    <a:cubicBezTo>
                      <a:pt x="6513" y="7698"/>
                      <a:pt x="6418" y="7781"/>
                      <a:pt x="6311" y="7876"/>
                    </a:cubicBezTo>
                    <a:cubicBezTo>
                      <a:pt x="6239" y="7936"/>
                      <a:pt x="6215" y="8043"/>
                      <a:pt x="6275" y="8114"/>
                    </a:cubicBezTo>
                    <a:cubicBezTo>
                      <a:pt x="6311" y="8162"/>
                      <a:pt x="6358" y="8174"/>
                      <a:pt x="6418" y="8174"/>
                    </a:cubicBezTo>
                    <a:cubicBezTo>
                      <a:pt x="6454" y="8174"/>
                      <a:pt x="6489" y="8162"/>
                      <a:pt x="6513" y="8126"/>
                    </a:cubicBezTo>
                    <a:cubicBezTo>
                      <a:pt x="6632" y="8043"/>
                      <a:pt x="6751" y="7936"/>
                      <a:pt x="6858" y="7817"/>
                    </a:cubicBezTo>
                    <a:cubicBezTo>
                      <a:pt x="8644" y="6031"/>
                      <a:pt x="8644" y="3126"/>
                      <a:pt x="6858" y="1340"/>
                    </a:cubicBezTo>
                    <a:cubicBezTo>
                      <a:pt x="5965" y="447"/>
                      <a:pt x="4790" y="0"/>
                      <a:pt x="36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947;p33">
                <a:extLst>
                  <a:ext uri="{FF2B5EF4-FFF2-40B4-BE49-F238E27FC236}">
                    <a16:creationId xmlns:a16="http://schemas.microsoft.com/office/drawing/2014/main" id="{A0A1542B-7085-A446-976D-DF46965320F3}"/>
                  </a:ext>
                </a:extLst>
              </p:cNvPr>
              <p:cNvSpPr/>
              <p:nvPr/>
            </p:nvSpPr>
            <p:spPr>
              <a:xfrm>
                <a:off x="7691758" y="3789502"/>
                <a:ext cx="34073" cy="102918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3241" extrusionOk="0">
                    <a:moveTo>
                      <a:pt x="589" y="1"/>
                    </a:moveTo>
                    <a:cubicBezTo>
                      <a:pt x="580" y="1"/>
                      <a:pt x="570" y="1"/>
                      <a:pt x="560" y="2"/>
                    </a:cubicBezTo>
                    <a:cubicBezTo>
                      <a:pt x="477" y="38"/>
                      <a:pt x="429" y="121"/>
                      <a:pt x="441" y="217"/>
                    </a:cubicBezTo>
                    <a:cubicBezTo>
                      <a:pt x="715" y="1157"/>
                      <a:pt x="560" y="2145"/>
                      <a:pt x="37" y="2967"/>
                    </a:cubicBezTo>
                    <a:cubicBezTo>
                      <a:pt x="1" y="3038"/>
                      <a:pt x="13" y="3146"/>
                      <a:pt x="84" y="3205"/>
                    </a:cubicBezTo>
                    <a:cubicBezTo>
                      <a:pt x="120" y="3217"/>
                      <a:pt x="144" y="3241"/>
                      <a:pt x="167" y="3241"/>
                    </a:cubicBezTo>
                    <a:cubicBezTo>
                      <a:pt x="239" y="3241"/>
                      <a:pt x="275" y="3205"/>
                      <a:pt x="310" y="3158"/>
                    </a:cubicBezTo>
                    <a:cubicBezTo>
                      <a:pt x="906" y="2265"/>
                      <a:pt x="1072" y="1169"/>
                      <a:pt x="775" y="121"/>
                    </a:cubicBezTo>
                    <a:cubicBezTo>
                      <a:pt x="743" y="47"/>
                      <a:pt x="672" y="1"/>
                      <a:pt x="5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948;p33">
                <a:extLst>
                  <a:ext uri="{FF2B5EF4-FFF2-40B4-BE49-F238E27FC236}">
                    <a16:creationId xmlns:a16="http://schemas.microsoft.com/office/drawing/2014/main" id="{A33DB9D1-A6A9-9D4D-9595-D6C34BCCA196}"/>
                  </a:ext>
                </a:extLst>
              </p:cNvPr>
              <p:cNvSpPr/>
              <p:nvPr/>
            </p:nvSpPr>
            <p:spPr>
              <a:xfrm>
                <a:off x="7536000" y="3708082"/>
                <a:ext cx="173192" cy="72052"/>
              </a:xfrm>
              <a:custGeom>
                <a:avLst/>
                <a:gdLst/>
                <a:ahLst/>
                <a:cxnLst/>
                <a:rect l="l" t="t" r="r" b="b"/>
                <a:pathLst>
                  <a:path w="5454" h="2269" extrusionOk="0">
                    <a:moveTo>
                      <a:pt x="2121" y="0"/>
                    </a:moveTo>
                    <a:cubicBezTo>
                      <a:pt x="1410" y="0"/>
                      <a:pt x="707" y="204"/>
                      <a:pt x="108" y="590"/>
                    </a:cubicBezTo>
                    <a:cubicBezTo>
                      <a:pt x="36" y="638"/>
                      <a:pt x="0" y="733"/>
                      <a:pt x="60" y="828"/>
                    </a:cubicBezTo>
                    <a:cubicBezTo>
                      <a:pt x="91" y="874"/>
                      <a:pt x="147" y="906"/>
                      <a:pt x="205" y="906"/>
                    </a:cubicBezTo>
                    <a:cubicBezTo>
                      <a:pt x="237" y="906"/>
                      <a:pt x="269" y="897"/>
                      <a:pt x="298" y="876"/>
                    </a:cubicBezTo>
                    <a:cubicBezTo>
                      <a:pt x="841" y="534"/>
                      <a:pt x="1478" y="344"/>
                      <a:pt x="2123" y="344"/>
                    </a:cubicBezTo>
                    <a:cubicBezTo>
                      <a:pt x="2241" y="344"/>
                      <a:pt x="2359" y="351"/>
                      <a:pt x="2477" y="364"/>
                    </a:cubicBezTo>
                    <a:cubicBezTo>
                      <a:pt x="3251" y="435"/>
                      <a:pt x="3977" y="792"/>
                      <a:pt x="4513" y="1328"/>
                    </a:cubicBezTo>
                    <a:cubicBezTo>
                      <a:pt x="4763" y="1590"/>
                      <a:pt x="4977" y="1864"/>
                      <a:pt x="5120" y="2185"/>
                    </a:cubicBezTo>
                    <a:cubicBezTo>
                      <a:pt x="5156" y="2245"/>
                      <a:pt x="5215" y="2269"/>
                      <a:pt x="5275" y="2269"/>
                    </a:cubicBezTo>
                    <a:cubicBezTo>
                      <a:pt x="5299" y="2269"/>
                      <a:pt x="5323" y="2269"/>
                      <a:pt x="5346" y="2257"/>
                    </a:cubicBezTo>
                    <a:cubicBezTo>
                      <a:pt x="5418" y="2197"/>
                      <a:pt x="5453" y="2102"/>
                      <a:pt x="5406" y="2019"/>
                    </a:cubicBezTo>
                    <a:cubicBezTo>
                      <a:pt x="5227" y="1673"/>
                      <a:pt x="5001" y="1364"/>
                      <a:pt x="4739" y="1102"/>
                    </a:cubicBezTo>
                    <a:cubicBezTo>
                      <a:pt x="4144" y="507"/>
                      <a:pt x="3334" y="114"/>
                      <a:pt x="2489" y="18"/>
                    </a:cubicBezTo>
                    <a:cubicBezTo>
                      <a:pt x="2366" y="6"/>
                      <a:pt x="2243" y="0"/>
                      <a:pt x="21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162" name="Рисунок 161">
              <a:extLst>
                <a:ext uri="{FF2B5EF4-FFF2-40B4-BE49-F238E27FC236}">
                  <a16:creationId xmlns:a16="http://schemas.microsoft.com/office/drawing/2014/main" id="{5D20B1AA-3143-2C40-BA10-069A3D25B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267376" y="2258363"/>
              <a:ext cx="291695" cy="397765"/>
            </a:xfrm>
            <a:prstGeom prst="rect">
              <a:avLst/>
            </a:prstGeom>
          </p:spPr>
        </p:pic>
      </p:grpSp>
      <p:grpSp>
        <p:nvGrpSpPr>
          <p:cNvPr id="168" name="Группа 167">
            <a:extLst>
              <a:ext uri="{FF2B5EF4-FFF2-40B4-BE49-F238E27FC236}">
                <a16:creationId xmlns:a16="http://schemas.microsoft.com/office/drawing/2014/main" id="{E361A57D-E728-0246-BCF5-091FC4D4B86A}"/>
              </a:ext>
            </a:extLst>
          </p:cNvPr>
          <p:cNvGrpSpPr/>
          <p:nvPr/>
        </p:nvGrpSpPr>
        <p:grpSpPr>
          <a:xfrm>
            <a:off x="3498977" y="4613255"/>
            <a:ext cx="575702" cy="521935"/>
            <a:chOff x="10003133" y="1867545"/>
            <a:chExt cx="1033926" cy="987159"/>
          </a:xfrm>
          <a:solidFill>
            <a:srgbClr val="004F9F"/>
          </a:solidFill>
        </p:grpSpPr>
        <p:grpSp>
          <p:nvGrpSpPr>
            <p:cNvPr id="169" name="Google Shape;943;p33">
              <a:extLst>
                <a:ext uri="{FF2B5EF4-FFF2-40B4-BE49-F238E27FC236}">
                  <a16:creationId xmlns:a16="http://schemas.microsoft.com/office/drawing/2014/main" id="{74083B92-F515-EC43-846C-C2666D21B305}"/>
                </a:ext>
              </a:extLst>
            </p:cNvPr>
            <p:cNvGrpSpPr/>
            <p:nvPr/>
          </p:nvGrpSpPr>
          <p:grpSpPr>
            <a:xfrm>
              <a:off x="10003133" y="1867545"/>
              <a:ext cx="1033926" cy="987159"/>
              <a:chOff x="7390435" y="3680868"/>
              <a:chExt cx="372073" cy="355244"/>
            </a:xfrm>
            <a:grpFill/>
          </p:grpSpPr>
          <p:sp>
            <p:nvSpPr>
              <p:cNvPr id="171" name="Google Shape;944;p33">
                <a:extLst>
                  <a:ext uri="{FF2B5EF4-FFF2-40B4-BE49-F238E27FC236}">
                    <a16:creationId xmlns:a16="http://schemas.microsoft.com/office/drawing/2014/main" id="{AB9BC043-2B65-1540-8E82-66BB7A9F9D4D}"/>
                  </a:ext>
                </a:extLst>
              </p:cNvPr>
              <p:cNvSpPr/>
              <p:nvPr/>
            </p:nvSpPr>
            <p:spPr>
              <a:xfrm>
                <a:off x="7390435" y="3744950"/>
                <a:ext cx="294178" cy="291162"/>
              </a:xfrm>
              <a:custGeom>
                <a:avLst/>
                <a:gdLst/>
                <a:ahLst/>
                <a:cxnLst/>
                <a:rect l="l" t="t" r="r" b="b"/>
                <a:pathLst>
                  <a:path w="9264" h="9169" extrusionOk="0">
                    <a:moveTo>
                      <a:pt x="4668" y="0"/>
                    </a:moveTo>
                    <a:cubicBezTo>
                      <a:pt x="3441" y="0"/>
                      <a:pt x="2287" y="477"/>
                      <a:pt x="1417" y="1334"/>
                    </a:cubicBezTo>
                    <a:cubicBezTo>
                      <a:pt x="1358" y="1393"/>
                      <a:pt x="1358" y="1501"/>
                      <a:pt x="1417" y="1572"/>
                    </a:cubicBezTo>
                    <a:cubicBezTo>
                      <a:pt x="1447" y="1602"/>
                      <a:pt x="1489" y="1617"/>
                      <a:pt x="1532" y="1617"/>
                    </a:cubicBezTo>
                    <a:cubicBezTo>
                      <a:pt x="1575" y="1617"/>
                      <a:pt x="1620" y="1602"/>
                      <a:pt x="1655" y="1572"/>
                    </a:cubicBezTo>
                    <a:cubicBezTo>
                      <a:pt x="2465" y="774"/>
                      <a:pt x="3537" y="322"/>
                      <a:pt x="4668" y="322"/>
                    </a:cubicBezTo>
                    <a:cubicBezTo>
                      <a:pt x="5799" y="322"/>
                      <a:pt x="6870" y="774"/>
                      <a:pt x="7668" y="1572"/>
                    </a:cubicBezTo>
                    <a:cubicBezTo>
                      <a:pt x="8478" y="2382"/>
                      <a:pt x="8918" y="3453"/>
                      <a:pt x="8918" y="4584"/>
                    </a:cubicBezTo>
                    <a:cubicBezTo>
                      <a:pt x="8918" y="5715"/>
                      <a:pt x="8478" y="6787"/>
                      <a:pt x="7668" y="7585"/>
                    </a:cubicBezTo>
                    <a:cubicBezTo>
                      <a:pt x="6841" y="8412"/>
                      <a:pt x="5751" y="8826"/>
                      <a:pt x="4662" y="8826"/>
                    </a:cubicBezTo>
                    <a:cubicBezTo>
                      <a:pt x="3572" y="8826"/>
                      <a:pt x="2483" y="8412"/>
                      <a:pt x="1655" y="7585"/>
                    </a:cubicBezTo>
                    <a:cubicBezTo>
                      <a:pt x="953" y="6882"/>
                      <a:pt x="524" y="5965"/>
                      <a:pt x="441" y="4977"/>
                    </a:cubicBezTo>
                    <a:cubicBezTo>
                      <a:pt x="346" y="4013"/>
                      <a:pt x="596" y="3037"/>
                      <a:pt x="1132" y="2227"/>
                    </a:cubicBezTo>
                    <a:cubicBezTo>
                      <a:pt x="1179" y="2155"/>
                      <a:pt x="1167" y="2048"/>
                      <a:pt x="1096" y="1989"/>
                    </a:cubicBezTo>
                    <a:cubicBezTo>
                      <a:pt x="1066" y="1972"/>
                      <a:pt x="1035" y="1964"/>
                      <a:pt x="1005" y="1964"/>
                    </a:cubicBezTo>
                    <a:cubicBezTo>
                      <a:pt x="950" y="1964"/>
                      <a:pt x="896" y="1990"/>
                      <a:pt x="858" y="2036"/>
                    </a:cubicBezTo>
                    <a:cubicBezTo>
                      <a:pt x="274" y="2894"/>
                      <a:pt x="1" y="3953"/>
                      <a:pt x="108" y="5013"/>
                    </a:cubicBezTo>
                    <a:cubicBezTo>
                      <a:pt x="215" y="6073"/>
                      <a:pt x="679" y="7085"/>
                      <a:pt x="1429" y="7823"/>
                    </a:cubicBezTo>
                    <a:cubicBezTo>
                      <a:pt x="2322" y="8716"/>
                      <a:pt x="3501" y="9168"/>
                      <a:pt x="4680" y="9168"/>
                    </a:cubicBezTo>
                    <a:cubicBezTo>
                      <a:pt x="5858" y="9168"/>
                      <a:pt x="7025" y="8716"/>
                      <a:pt x="7918" y="7823"/>
                    </a:cubicBezTo>
                    <a:cubicBezTo>
                      <a:pt x="8787" y="6966"/>
                      <a:pt x="9264" y="5799"/>
                      <a:pt x="9264" y="4584"/>
                    </a:cubicBezTo>
                    <a:cubicBezTo>
                      <a:pt x="9264" y="3358"/>
                      <a:pt x="8787" y="2203"/>
                      <a:pt x="7906" y="1334"/>
                    </a:cubicBezTo>
                    <a:cubicBezTo>
                      <a:pt x="7049" y="477"/>
                      <a:pt x="5882" y="0"/>
                      <a:pt x="46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945;p33">
                <a:extLst>
                  <a:ext uri="{FF2B5EF4-FFF2-40B4-BE49-F238E27FC236}">
                    <a16:creationId xmlns:a16="http://schemas.microsoft.com/office/drawing/2014/main" id="{15318AB4-65E2-584F-BCF4-A9197C6F4F6D}"/>
                  </a:ext>
                </a:extLst>
              </p:cNvPr>
              <p:cNvSpPr/>
              <p:nvPr/>
            </p:nvSpPr>
            <p:spPr>
              <a:xfrm>
                <a:off x="7408948" y="3772259"/>
                <a:ext cx="259407" cy="236257"/>
              </a:xfrm>
              <a:custGeom>
                <a:avLst/>
                <a:gdLst/>
                <a:ahLst/>
                <a:cxnLst/>
                <a:rect l="l" t="t" r="r" b="b"/>
                <a:pathLst>
                  <a:path w="8169" h="7440" extrusionOk="0">
                    <a:moveTo>
                      <a:pt x="4085" y="319"/>
                    </a:moveTo>
                    <a:cubicBezTo>
                      <a:pt x="4942" y="319"/>
                      <a:pt x="5823" y="653"/>
                      <a:pt x="6478" y="1319"/>
                    </a:cubicBezTo>
                    <a:cubicBezTo>
                      <a:pt x="7800" y="2653"/>
                      <a:pt x="7800" y="4796"/>
                      <a:pt x="6478" y="6117"/>
                    </a:cubicBezTo>
                    <a:cubicBezTo>
                      <a:pt x="5817" y="6778"/>
                      <a:pt x="4951" y="7109"/>
                      <a:pt x="4083" y="7109"/>
                    </a:cubicBezTo>
                    <a:cubicBezTo>
                      <a:pt x="3216" y="7109"/>
                      <a:pt x="2346" y="6778"/>
                      <a:pt x="1680" y="6117"/>
                    </a:cubicBezTo>
                    <a:cubicBezTo>
                      <a:pt x="358" y="4796"/>
                      <a:pt x="358" y="2653"/>
                      <a:pt x="1680" y="1319"/>
                    </a:cubicBezTo>
                    <a:cubicBezTo>
                      <a:pt x="2335" y="664"/>
                      <a:pt x="3216" y="319"/>
                      <a:pt x="4085" y="319"/>
                    </a:cubicBezTo>
                    <a:close/>
                    <a:moveTo>
                      <a:pt x="4088" y="1"/>
                    </a:moveTo>
                    <a:cubicBezTo>
                      <a:pt x="3132" y="1"/>
                      <a:pt x="2174" y="361"/>
                      <a:pt x="1442" y="1081"/>
                    </a:cubicBezTo>
                    <a:cubicBezTo>
                      <a:pt x="1" y="2534"/>
                      <a:pt x="1" y="4891"/>
                      <a:pt x="1442" y="6356"/>
                    </a:cubicBezTo>
                    <a:cubicBezTo>
                      <a:pt x="2180" y="7082"/>
                      <a:pt x="3120" y="7439"/>
                      <a:pt x="4085" y="7439"/>
                    </a:cubicBezTo>
                    <a:cubicBezTo>
                      <a:pt x="5037" y="7439"/>
                      <a:pt x="5978" y="7082"/>
                      <a:pt x="6716" y="6356"/>
                    </a:cubicBezTo>
                    <a:cubicBezTo>
                      <a:pt x="8169" y="4891"/>
                      <a:pt x="8169" y="2546"/>
                      <a:pt x="6716" y="1081"/>
                    </a:cubicBezTo>
                    <a:cubicBezTo>
                      <a:pt x="5996" y="361"/>
                      <a:pt x="5043" y="1"/>
                      <a:pt x="40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946;p33">
                <a:extLst>
                  <a:ext uri="{FF2B5EF4-FFF2-40B4-BE49-F238E27FC236}">
                    <a16:creationId xmlns:a16="http://schemas.microsoft.com/office/drawing/2014/main" id="{539F4CFC-5A2D-4C4F-BCF2-AD0435DB35B9}"/>
                  </a:ext>
                </a:extLst>
              </p:cNvPr>
              <p:cNvSpPr/>
              <p:nvPr/>
            </p:nvSpPr>
            <p:spPr>
              <a:xfrm>
                <a:off x="7487986" y="3680868"/>
                <a:ext cx="274522" cy="259565"/>
              </a:xfrm>
              <a:custGeom>
                <a:avLst/>
                <a:gdLst/>
                <a:ahLst/>
                <a:cxnLst/>
                <a:rect l="l" t="t" r="r" b="b"/>
                <a:pathLst>
                  <a:path w="8645" h="8174" extrusionOk="0">
                    <a:moveTo>
                      <a:pt x="3614" y="0"/>
                    </a:moveTo>
                    <a:cubicBezTo>
                      <a:pt x="2438" y="0"/>
                      <a:pt x="1262" y="447"/>
                      <a:pt x="369" y="1340"/>
                    </a:cubicBezTo>
                    <a:cubicBezTo>
                      <a:pt x="262" y="1447"/>
                      <a:pt x="167" y="1566"/>
                      <a:pt x="60" y="1685"/>
                    </a:cubicBezTo>
                    <a:cubicBezTo>
                      <a:pt x="0" y="1756"/>
                      <a:pt x="12" y="1864"/>
                      <a:pt x="84" y="1923"/>
                    </a:cubicBezTo>
                    <a:cubicBezTo>
                      <a:pt x="118" y="1948"/>
                      <a:pt x="155" y="1960"/>
                      <a:pt x="191" y="1960"/>
                    </a:cubicBezTo>
                    <a:cubicBezTo>
                      <a:pt x="240" y="1960"/>
                      <a:pt x="287" y="1936"/>
                      <a:pt x="322" y="1887"/>
                    </a:cubicBezTo>
                    <a:cubicBezTo>
                      <a:pt x="417" y="1792"/>
                      <a:pt x="500" y="1685"/>
                      <a:pt x="608" y="1578"/>
                    </a:cubicBezTo>
                    <a:cubicBezTo>
                      <a:pt x="1435" y="750"/>
                      <a:pt x="2524" y="337"/>
                      <a:pt x="3614" y="337"/>
                    </a:cubicBezTo>
                    <a:cubicBezTo>
                      <a:pt x="4703" y="337"/>
                      <a:pt x="5793" y="750"/>
                      <a:pt x="6620" y="1578"/>
                    </a:cubicBezTo>
                    <a:cubicBezTo>
                      <a:pt x="8275" y="3233"/>
                      <a:pt x="8275" y="5936"/>
                      <a:pt x="6620" y="7591"/>
                    </a:cubicBezTo>
                    <a:cubicBezTo>
                      <a:pt x="6513" y="7698"/>
                      <a:pt x="6418" y="7781"/>
                      <a:pt x="6311" y="7876"/>
                    </a:cubicBezTo>
                    <a:cubicBezTo>
                      <a:pt x="6239" y="7936"/>
                      <a:pt x="6215" y="8043"/>
                      <a:pt x="6275" y="8114"/>
                    </a:cubicBezTo>
                    <a:cubicBezTo>
                      <a:pt x="6311" y="8162"/>
                      <a:pt x="6358" y="8174"/>
                      <a:pt x="6418" y="8174"/>
                    </a:cubicBezTo>
                    <a:cubicBezTo>
                      <a:pt x="6454" y="8174"/>
                      <a:pt x="6489" y="8162"/>
                      <a:pt x="6513" y="8126"/>
                    </a:cubicBezTo>
                    <a:cubicBezTo>
                      <a:pt x="6632" y="8043"/>
                      <a:pt x="6751" y="7936"/>
                      <a:pt x="6858" y="7817"/>
                    </a:cubicBezTo>
                    <a:cubicBezTo>
                      <a:pt x="8644" y="6031"/>
                      <a:pt x="8644" y="3126"/>
                      <a:pt x="6858" y="1340"/>
                    </a:cubicBezTo>
                    <a:cubicBezTo>
                      <a:pt x="5965" y="447"/>
                      <a:pt x="4790" y="0"/>
                      <a:pt x="36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947;p33">
                <a:extLst>
                  <a:ext uri="{FF2B5EF4-FFF2-40B4-BE49-F238E27FC236}">
                    <a16:creationId xmlns:a16="http://schemas.microsoft.com/office/drawing/2014/main" id="{A0A1542B-7085-A446-976D-DF46965320F3}"/>
                  </a:ext>
                </a:extLst>
              </p:cNvPr>
              <p:cNvSpPr/>
              <p:nvPr/>
            </p:nvSpPr>
            <p:spPr>
              <a:xfrm>
                <a:off x="7691758" y="3789502"/>
                <a:ext cx="34073" cy="102918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3241" extrusionOk="0">
                    <a:moveTo>
                      <a:pt x="589" y="1"/>
                    </a:moveTo>
                    <a:cubicBezTo>
                      <a:pt x="580" y="1"/>
                      <a:pt x="570" y="1"/>
                      <a:pt x="560" y="2"/>
                    </a:cubicBezTo>
                    <a:cubicBezTo>
                      <a:pt x="477" y="38"/>
                      <a:pt x="429" y="121"/>
                      <a:pt x="441" y="217"/>
                    </a:cubicBezTo>
                    <a:cubicBezTo>
                      <a:pt x="715" y="1157"/>
                      <a:pt x="560" y="2145"/>
                      <a:pt x="37" y="2967"/>
                    </a:cubicBezTo>
                    <a:cubicBezTo>
                      <a:pt x="1" y="3038"/>
                      <a:pt x="13" y="3146"/>
                      <a:pt x="84" y="3205"/>
                    </a:cubicBezTo>
                    <a:cubicBezTo>
                      <a:pt x="120" y="3217"/>
                      <a:pt x="144" y="3241"/>
                      <a:pt x="167" y="3241"/>
                    </a:cubicBezTo>
                    <a:cubicBezTo>
                      <a:pt x="239" y="3241"/>
                      <a:pt x="275" y="3205"/>
                      <a:pt x="310" y="3158"/>
                    </a:cubicBezTo>
                    <a:cubicBezTo>
                      <a:pt x="906" y="2265"/>
                      <a:pt x="1072" y="1169"/>
                      <a:pt x="775" y="121"/>
                    </a:cubicBezTo>
                    <a:cubicBezTo>
                      <a:pt x="743" y="47"/>
                      <a:pt x="672" y="1"/>
                      <a:pt x="5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948;p33">
                <a:extLst>
                  <a:ext uri="{FF2B5EF4-FFF2-40B4-BE49-F238E27FC236}">
                    <a16:creationId xmlns:a16="http://schemas.microsoft.com/office/drawing/2014/main" id="{A33DB9D1-A6A9-9D4D-9595-D6C34BCCA196}"/>
                  </a:ext>
                </a:extLst>
              </p:cNvPr>
              <p:cNvSpPr/>
              <p:nvPr/>
            </p:nvSpPr>
            <p:spPr>
              <a:xfrm>
                <a:off x="7536000" y="3708082"/>
                <a:ext cx="173192" cy="72052"/>
              </a:xfrm>
              <a:custGeom>
                <a:avLst/>
                <a:gdLst/>
                <a:ahLst/>
                <a:cxnLst/>
                <a:rect l="l" t="t" r="r" b="b"/>
                <a:pathLst>
                  <a:path w="5454" h="2269" extrusionOk="0">
                    <a:moveTo>
                      <a:pt x="2121" y="0"/>
                    </a:moveTo>
                    <a:cubicBezTo>
                      <a:pt x="1410" y="0"/>
                      <a:pt x="707" y="204"/>
                      <a:pt x="108" y="590"/>
                    </a:cubicBezTo>
                    <a:cubicBezTo>
                      <a:pt x="36" y="638"/>
                      <a:pt x="0" y="733"/>
                      <a:pt x="60" y="828"/>
                    </a:cubicBezTo>
                    <a:cubicBezTo>
                      <a:pt x="91" y="874"/>
                      <a:pt x="147" y="906"/>
                      <a:pt x="205" y="906"/>
                    </a:cubicBezTo>
                    <a:cubicBezTo>
                      <a:pt x="237" y="906"/>
                      <a:pt x="269" y="897"/>
                      <a:pt x="298" y="876"/>
                    </a:cubicBezTo>
                    <a:cubicBezTo>
                      <a:pt x="841" y="534"/>
                      <a:pt x="1478" y="344"/>
                      <a:pt x="2123" y="344"/>
                    </a:cubicBezTo>
                    <a:cubicBezTo>
                      <a:pt x="2241" y="344"/>
                      <a:pt x="2359" y="351"/>
                      <a:pt x="2477" y="364"/>
                    </a:cubicBezTo>
                    <a:cubicBezTo>
                      <a:pt x="3251" y="435"/>
                      <a:pt x="3977" y="792"/>
                      <a:pt x="4513" y="1328"/>
                    </a:cubicBezTo>
                    <a:cubicBezTo>
                      <a:pt x="4763" y="1590"/>
                      <a:pt x="4977" y="1864"/>
                      <a:pt x="5120" y="2185"/>
                    </a:cubicBezTo>
                    <a:cubicBezTo>
                      <a:pt x="5156" y="2245"/>
                      <a:pt x="5215" y="2269"/>
                      <a:pt x="5275" y="2269"/>
                    </a:cubicBezTo>
                    <a:cubicBezTo>
                      <a:pt x="5299" y="2269"/>
                      <a:pt x="5323" y="2269"/>
                      <a:pt x="5346" y="2257"/>
                    </a:cubicBezTo>
                    <a:cubicBezTo>
                      <a:pt x="5418" y="2197"/>
                      <a:pt x="5453" y="2102"/>
                      <a:pt x="5406" y="2019"/>
                    </a:cubicBezTo>
                    <a:cubicBezTo>
                      <a:pt x="5227" y="1673"/>
                      <a:pt x="5001" y="1364"/>
                      <a:pt x="4739" y="1102"/>
                    </a:cubicBezTo>
                    <a:cubicBezTo>
                      <a:pt x="4144" y="507"/>
                      <a:pt x="3334" y="114"/>
                      <a:pt x="2489" y="18"/>
                    </a:cubicBezTo>
                    <a:cubicBezTo>
                      <a:pt x="2366" y="6"/>
                      <a:pt x="2243" y="0"/>
                      <a:pt x="21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170" name="Рисунок 169">
              <a:extLst>
                <a:ext uri="{FF2B5EF4-FFF2-40B4-BE49-F238E27FC236}">
                  <a16:creationId xmlns:a16="http://schemas.microsoft.com/office/drawing/2014/main" id="{5D20B1AA-3143-2C40-BA10-069A3D25B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267376" y="2258363"/>
              <a:ext cx="291695" cy="397765"/>
            </a:xfrm>
            <a:prstGeom prst="rect">
              <a:avLst/>
            </a:prstGeom>
          </p:spPr>
        </p:pic>
      </p:grpSp>
      <p:pic>
        <p:nvPicPr>
          <p:cNvPr id="176" name="Рисунок 17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939422" flipV="1">
            <a:off x="4967679" y="6761082"/>
            <a:ext cx="850540" cy="478429"/>
          </a:xfrm>
          <a:prstGeom prst="rect">
            <a:avLst/>
          </a:prstGeom>
        </p:spPr>
      </p:pic>
      <p:grpSp>
        <p:nvGrpSpPr>
          <p:cNvPr id="177" name="Group 57"/>
          <p:cNvGrpSpPr/>
          <p:nvPr/>
        </p:nvGrpSpPr>
        <p:grpSpPr>
          <a:xfrm>
            <a:off x="10535508" y="1169168"/>
            <a:ext cx="1984566" cy="1999413"/>
            <a:chOff x="0" y="0"/>
            <a:chExt cx="823279" cy="829438"/>
          </a:xfrm>
        </p:grpSpPr>
        <p:sp>
          <p:nvSpPr>
            <p:cNvPr id="178" name="Freeform 58"/>
            <p:cNvSpPr/>
            <p:nvPr/>
          </p:nvSpPr>
          <p:spPr>
            <a:xfrm>
              <a:off x="0" y="0"/>
              <a:ext cx="823279" cy="829438"/>
            </a:xfrm>
            <a:custGeom>
              <a:avLst/>
              <a:gdLst/>
              <a:ahLst/>
              <a:cxnLst/>
              <a:rect l="l" t="t" r="r" b="b"/>
              <a:pathLst>
                <a:path w="823279" h="829438">
                  <a:moveTo>
                    <a:pt x="411639" y="0"/>
                  </a:moveTo>
                  <a:cubicBezTo>
                    <a:pt x="184297" y="0"/>
                    <a:pt x="0" y="185676"/>
                    <a:pt x="0" y="414719"/>
                  </a:cubicBezTo>
                  <a:cubicBezTo>
                    <a:pt x="0" y="643762"/>
                    <a:pt x="184297" y="829438"/>
                    <a:pt x="411639" y="829438"/>
                  </a:cubicBezTo>
                  <a:cubicBezTo>
                    <a:pt x="638982" y="829438"/>
                    <a:pt x="823279" y="643762"/>
                    <a:pt x="823279" y="414719"/>
                  </a:cubicBezTo>
                  <a:cubicBezTo>
                    <a:pt x="823279" y="185676"/>
                    <a:pt x="638982" y="0"/>
                    <a:pt x="411639" y="0"/>
                  </a:cubicBezTo>
                  <a:close/>
                </a:path>
              </a:pathLst>
            </a:cu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sp>
        <p:sp>
          <p:nvSpPr>
            <p:cNvPr id="179" name="TextBox 59"/>
            <p:cNvSpPr txBox="1"/>
            <p:nvPr/>
          </p:nvSpPr>
          <p:spPr>
            <a:xfrm>
              <a:off x="77182" y="39660"/>
              <a:ext cx="668914" cy="712019"/>
            </a:xfrm>
            <a:prstGeom prst="rect">
              <a:avLst/>
            </a:prstGeom>
          </p:spPr>
          <p:txBody>
            <a:bodyPr lIns="49412" tIns="49412" rIns="49412" bIns="49412" rtlCol="0" anchor="ctr"/>
            <a:lstStyle/>
            <a:p>
              <a:pPr algn="ctr">
                <a:lnSpc>
                  <a:spcPts val="1514"/>
                </a:lnSpc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1780</TotalTime>
  <Words>530</Words>
  <Application>Microsoft Office PowerPoint</Application>
  <PresentationFormat>Произвольный</PresentationFormat>
  <Paragraphs>87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10" baseType="lpstr">
      <vt:lpstr>Arimo Bold</vt:lpstr>
      <vt:lpstr>Arial</vt:lpstr>
      <vt:lpstr>Agrandir</vt:lpstr>
      <vt:lpstr>Calibri</vt:lpstr>
      <vt:lpstr>Wingdings</vt:lpstr>
      <vt:lpstr>Agrandir Bold</vt:lpstr>
      <vt:lpstr>Oswald Bold</vt:lpstr>
      <vt:lpstr>Office Theme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Лифлет  тема 28 как выбрать страховую компанию 2023</dc:title>
  <dc:creator>Решетилина Виктория Вадимовна</dc:creator>
  <cp:lastModifiedBy>Ткачева Екатерина Олеговна</cp:lastModifiedBy>
  <cp:revision>30</cp:revision>
  <cp:lastPrinted>2025-08-01T08:00:23Z</cp:lastPrinted>
  <dcterms:created xsi:type="dcterms:W3CDTF">2006-08-16T00:00:00Z</dcterms:created>
  <dcterms:modified xsi:type="dcterms:W3CDTF">2025-08-01T13:33:17Z</dcterms:modified>
  <dc:identifier>DAFODpUE0W8</dc:identifier>
</cp:coreProperties>
</file>